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7" r:id="rId2"/>
  </p:sldMasterIdLst>
  <p:notesMasterIdLst>
    <p:notesMasterId r:id="rId126"/>
  </p:notesMasterIdLst>
  <p:handoutMasterIdLst>
    <p:handoutMasterId r:id="rId127"/>
  </p:handoutMasterIdLst>
  <p:sldIdLst>
    <p:sldId id="535" r:id="rId3"/>
    <p:sldId id="474" r:id="rId4"/>
    <p:sldId id="539" r:id="rId5"/>
    <p:sldId id="537" r:id="rId6"/>
    <p:sldId id="538" r:id="rId7"/>
    <p:sldId id="477" r:id="rId8"/>
    <p:sldId id="520" r:id="rId9"/>
    <p:sldId id="519" r:id="rId10"/>
    <p:sldId id="521" r:id="rId11"/>
    <p:sldId id="522" r:id="rId12"/>
    <p:sldId id="478" r:id="rId13"/>
    <p:sldId id="480" r:id="rId14"/>
    <p:sldId id="505" r:id="rId15"/>
    <p:sldId id="514" r:id="rId16"/>
    <p:sldId id="515" r:id="rId17"/>
    <p:sldId id="516" r:id="rId18"/>
    <p:sldId id="517" r:id="rId19"/>
    <p:sldId id="489" r:id="rId20"/>
    <p:sldId id="490" r:id="rId21"/>
    <p:sldId id="492" r:id="rId22"/>
    <p:sldId id="507" r:id="rId23"/>
    <p:sldId id="508" r:id="rId24"/>
    <p:sldId id="496" r:id="rId25"/>
    <p:sldId id="310" r:id="rId26"/>
    <p:sldId id="299" r:id="rId27"/>
    <p:sldId id="300" r:id="rId28"/>
    <p:sldId id="301" r:id="rId29"/>
    <p:sldId id="293" r:id="rId30"/>
    <p:sldId id="329" r:id="rId31"/>
    <p:sldId id="330" r:id="rId32"/>
    <p:sldId id="523" r:id="rId33"/>
    <p:sldId id="303" r:id="rId34"/>
    <p:sldId id="306" r:id="rId35"/>
    <p:sldId id="307" r:id="rId36"/>
    <p:sldId id="389" r:id="rId37"/>
    <p:sldId id="518" r:id="rId38"/>
    <p:sldId id="497" r:id="rId39"/>
    <p:sldId id="509" r:id="rId40"/>
    <p:sldId id="510" r:id="rId41"/>
    <p:sldId id="511" r:id="rId42"/>
    <p:sldId id="512" r:id="rId43"/>
    <p:sldId id="513" r:id="rId44"/>
    <p:sldId id="526" r:id="rId45"/>
    <p:sldId id="524" r:id="rId46"/>
    <p:sldId id="525" r:id="rId47"/>
    <p:sldId id="527" r:id="rId48"/>
    <p:sldId id="528" r:id="rId49"/>
    <p:sldId id="529" r:id="rId50"/>
    <p:sldId id="530" r:id="rId51"/>
    <p:sldId id="531" r:id="rId52"/>
    <p:sldId id="532" r:id="rId53"/>
    <p:sldId id="533" r:id="rId54"/>
    <p:sldId id="534" r:id="rId55"/>
    <p:sldId id="333" r:id="rId56"/>
    <p:sldId id="407" r:id="rId57"/>
    <p:sldId id="408" r:id="rId58"/>
    <p:sldId id="426" r:id="rId59"/>
    <p:sldId id="427" r:id="rId60"/>
    <p:sldId id="428" r:id="rId61"/>
    <p:sldId id="429" r:id="rId62"/>
    <p:sldId id="430" r:id="rId63"/>
    <p:sldId id="431" r:id="rId64"/>
    <p:sldId id="432" r:id="rId65"/>
    <p:sldId id="433" r:id="rId66"/>
    <p:sldId id="434" r:id="rId67"/>
    <p:sldId id="435" r:id="rId68"/>
    <p:sldId id="436" r:id="rId69"/>
    <p:sldId id="437" r:id="rId70"/>
    <p:sldId id="438" r:id="rId71"/>
    <p:sldId id="439" r:id="rId72"/>
    <p:sldId id="440" r:id="rId73"/>
    <p:sldId id="441" r:id="rId74"/>
    <p:sldId id="462" r:id="rId75"/>
    <p:sldId id="463" r:id="rId76"/>
    <p:sldId id="464" r:id="rId77"/>
    <p:sldId id="465" r:id="rId78"/>
    <p:sldId id="468" r:id="rId79"/>
    <p:sldId id="469" r:id="rId80"/>
    <p:sldId id="466" r:id="rId81"/>
    <p:sldId id="467" r:id="rId82"/>
    <p:sldId id="460" r:id="rId83"/>
    <p:sldId id="461" r:id="rId84"/>
    <p:sldId id="498" r:id="rId85"/>
    <p:sldId id="458" r:id="rId86"/>
    <p:sldId id="459" r:id="rId87"/>
    <p:sldId id="499" r:id="rId88"/>
    <p:sldId id="442" r:id="rId89"/>
    <p:sldId id="443" r:id="rId90"/>
    <p:sldId id="444" r:id="rId91"/>
    <p:sldId id="445" r:id="rId92"/>
    <p:sldId id="446" r:id="rId93"/>
    <p:sldId id="447" r:id="rId94"/>
    <p:sldId id="448" r:id="rId95"/>
    <p:sldId id="449" r:id="rId96"/>
    <p:sldId id="450" r:id="rId97"/>
    <p:sldId id="451" r:id="rId98"/>
    <p:sldId id="452" r:id="rId99"/>
    <p:sldId id="413" r:id="rId100"/>
    <p:sldId id="414" r:id="rId101"/>
    <p:sldId id="415" r:id="rId102"/>
    <p:sldId id="409" r:id="rId103"/>
    <p:sldId id="410" r:id="rId104"/>
    <p:sldId id="411" r:id="rId105"/>
    <p:sldId id="412" r:id="rId106"/>
    <p:sldId id="416" r:id="rId107"/>
    <p:sldId id="417" r:id="rId108"/>
    <p:sldId id="418" r:id="rId109"/>
    <p:sldId id="419" r:id="rId110"/>
    <p:sldId id="420" r:id="rId111"/>
    <p:sldId id="421" r:id="rId112"/>
    <p:sldId id="422" r:id="rId113"/>
    <p:sldId id="423" r:id="rId114"/>
    <p:sldId id="424" r:id="rId115"/>
    <p:sldId id="425" r:id="rId116"/>
    <p:sldId id="453" r:id="rId117"/>
    <p:sldId id="454" r:id="rId118"/>
    <p:sldId id="455" r:id="rId119"/>
    <p:sldId id="456" r:id="rId120"/>
    <p:sldId id="457" r:id="rId121"/>
    <p:sldId id="473" r:id="rId122"/>
    <p:sldId id="470" r:id="rId123"/>
    <p:sldId id="471" r:id="rId124"/>
    <p:sldId id="472" r:id="rId125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9"/>
    <a:srgbClr val="99CCFF"/>
    <a:srgbClr val="CCCC00"/>
    <a:srgbClr val="FF6600"/>
    <a:srgbClr val="0066FF"/>
    <a:srgbClr val="FFFFCC"/>
    <a:srgbClr val="D4EEF4"/>
    <a:srgbClr val="0142C3"/>
    <a:srgbClr val="BED3FE"/>
    <a:srgbClr val="1A66F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529" autoAdjust="0"/>
    <p:restoredTop sz="97381" autoAdjust="0"/>
  </p:normalViewPr>
  <p:slideViewPr>
    <p:cSldViewPr>
      <p:cViewPr>
        <p:scale>
          <a:sx n="90" d="100"/>
          <a:sy n="90" d="100"/>
        </p:scale>
        <p:origin x="-47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6"/>
    </p:cViewPr>
  </p:sorterViewPr>
  <p:notesViewPr>
    <p:cSldViewPr>
      <p:cViewPr varScale="1">
        <p:scale>
          <a:sx n="78" d="100"/>
          <a:sy n="78" d="100"/>
        </p:scale>
        <p:origin x="-3366" y="-96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si-01\homes\roberta.dutra\gr&#225;ficos%20do%20acervo%20de%20P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/>
            </a:pPr>
            <a:r>
              <a:rPr lang="pt-BR"/>
              <a:t>Evolução</a:t>
            </a:r>
            <a:r>
              <a:rPr lang="pt-BR" baseline="0"/>
              <a:t> de Proteção Intelectual</a:t>
            </a:r>
          </a:p>
          <a:p>
            <a:pPr>
              <a:defRPr/>
            </a:pPr>
            <a:r>
              <a:rPr lang="pt-BR" sz="1400" baseline="0"/>
              <a:t>(2003-2013)</a:t>
            </a:r>
            <a:endParaRPr lang="pt-BR" sz="1400"/>
          </a:p>
        </c:rich>
      </c:tx>
    </c:title>
    <c:plotArea>
      <c:layout>
        <c:manualLayout>
          <c:layoutTarget val="inner"/>
          <c:xMode val="edge"/>
          <c:yMode val="edge"/>
          <c:x val="0.12285341911353238"/>
          <c:y val="2.4959180715907442E-2"/>
          <c:w val="0.67858173849315329"/>
          <c:h val="0.85213017084520859"/>
        </c:manualLayout>
      </c:layout>
      <c:scatterChart>
        <c:scatterStyle val="lineMarker"/>
        <c:ser>
          <c:idx val="0"/>
          <c:order val="0"/>
          <c:tx>
            <c:strRef>
              <c:f>Plan1!$B$12</c:f>
              <c:strCache>
                <c:ptCount val="1"/>
                <c:pt idx="0">
                  <c:v>Anual</c:v>
                </c:pt>
              </c:strCache>
            </c:strRef>
          </c:tx>
          <c:spPr>
            <a:ln>
              <a:solidFill>
                <a:srgbClr val="0142C3"/>
              </a:solidFill>
            </a:ln>
          </c:spPr>
          <c:marker>
            <c:spPr>
              <a:solidFill>
                <a:srgbClr val="0142C3"/>
              </a:solidFill>
              <a:ln>
                <a:solidFill>
                  <a:srgbClr val="0142C3"/>
                </a:solidFill>
              </a:ln>
            </c:spPr>
          </c:marker>
          <c:xVal>
            <c:numRef>
              <c:f>Plan1!$A$13:$A$23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xVal>
          <c:yVal>
            <c:numRef>
              <c:f>Plan1!$B$13:$B$23</c:f>
              <c:numCache>
                <c:formatCode>General</c:formatCode>
                <c:ptCount val="11"/>
                <c:pt idx="0">
                  <c:v>3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  <c:pt idx="4">
                  <c:v>8</c:v>
                </c:pt>
                <c:pt idx="5">
                  <c:v>5</c:v>
                </c:pt>
                <c:pt idx="6">
                  <c:v>13</c:v>
                </c:pt>
                <c:pt idx="7">
                  <c:v>14</c:v>
                </c:pt>
                <c:pt idx="8">
                  <c:v>25</c:v>
                </c:pt>
                <c:pt idx="9">
                  <c:v>11</c:v>
                </c:pt>
                <c:pt idx="10">
                  <c:v>31</c:v>
                </c:pt>
              </c:numCache>
            </c:numRef>
          </c:yVal>
        </c:ser>
        <c:ser>
          <c:idx val="1"/>
          <c:order val="1"/>
          <c:tx>
            <c:strRef>
              <c:f>Plan1!$C$12</c:f>
              <c:strCache>
                <c:ptCount val="1"/>
                <c:pt idx="0">
                  <c:v>Acumulado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Plan1!$A$13:$A$23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xVal>
          <c:yVal>
            <c:numRef>
              <c:f>Plan1!$C$13:$C$23</c:f>
              <c:numCache>
                <c:formatCode>General</c:formatCode>
                <c:ptCount val="11"/>
                <c:pt idx="0">
                  <c:v>26</c:v>
                </c:pt>
                <c:pt idx="1">
                  <c:v>27</c:v>
                </c:pt>
                <c:pt idx="2">
                  <c:v>31</c:v>
                </c:pt>
                <c:pt idx="3">
                  <c:v>32</c:v>
                </c:pt>
                <c:pt idx="4">
                  <c:v>40</c:v>
                </c:pt>
                <c:pt idx="5">
                  <c:v>45</c:v>
                </c:pt>
                <c:pt idx="6">
                  <c:v>58</c:v>
                </c:pt>
                <c:pt idx="7">
                  <c:v>72</c:v>
                </c:pt>
                <c:pt idx="8">
                  <c:v>97</c:v>
                </c:pt>
                <c:pt idx="9">
                  <c:v>108</c:v>
                </c:pt>
                <c:pt idx="10">
                  <c:v>139</c:v>
                </c:pt>
              </c:numCache>
            </c:numRef>
          </c:yVal>
        </c:ser>
        <c:axId val="57201024"/>
        <c:axId val="58918016"/>
      </c:scatterChart>
      <c:valAx>
        <c:axId val="572010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 sz="1400" dirty="0"/>
                  <a:t>Ano</a:t>
                </a:r>
              </a:p>
            </c:rich>
          </c:tx>
          <c:layout>
            <c:manualLayout>
              <c:xMode val="edge"/>
              <c:yMode val="edge"/>
              <c:x val="0.43398463204943105"/>
              <c:y val="0.9438557752842277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58918016"/>
        <c:crosses val="autoZero"/>
        <c:crossBetween val="midCat"/>
      </c:valAx>
      <c:valAx>
        <c:axId val="589180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 sz="1400" dirty="0"/>
                  <a:t>Número</a:t>
                </a:r>
                <a:r>
                  <a:rPr lang="pt-BR" sz="1400" baseline="0" dirty="0"/>
                  <a:t> de Depósitos e Registros</a:t>
                </a:r>
                <a:endParaRPr lang="pt-BR" sz="1400" dirty="0"/>
              </a:p>
            </c:rich>
          </c:tx>
          <c:layout>
            <c:manualLayout>
              <c:xMode val="edge"/>
              <c:yMode val="edge"/>
              <c:x val="2.9218390939018471E-2"/>
              <c:y val="0.1527067980100978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57201024"/>
        <c:crosses val="autoZero"/>
        <c:crossBetween val="midCat"/>
      </c:valAx>
    </c:plotArea>
    <c:legend>
      <c:legendPos val="r"/>
      <c:txPr>
        <a:bodyPr/>
        <a:lstStyle/>
        <a:p>
          <a:pPr>
            <a:defRPr b="1"/>
          </a:pPr>
          <a:endParaRPr lang="pt-BR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FB4ED-98BE-464B-A69E-7D057C2291D4}" type="doc">
      <dgm:prSet loTypeId="urn:microsoft.com/office/officeart/2005/8/layout/chart3" loCatId="cycle" qsTypeId="urn:microsoft.com/office/officeart/2005/8/quickstyle/3d6" qsCatId="3D" csTypeId="urn:microsoft.com/office/officeart/2005/8/colors/accent2_3" csCatId="accent2" phldr="1"/>
      <dgm:spPr/>
    </dgm:pt>
    <dgm:pt modelId="{091BE546-87C2-4C61-9B0D-50A32A299F35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INT Investimento Econômico</a:t>
          </a:r>
          <a:endParaRPr lang="pt-BR" b="1" dirty="0">
            <a:solidFill>
              <a:schemeClr val="bg1"/>
            </a:solidFill>
          </a:endParaRPr>
        </a:p>
      </dgm:t>
    </dgm:pt>
    <dgm:pt modelId="{3AEF1A92-E1E6-4A6B-BF0D-1EAF43429875}" type="parTrans" cxnId="{206C830C-575D-4DB7-BE14-9842A0B046F3}">
      <dgm:prSet/>
      <dgm:spPr/>
      <dgm:t>
        <a:bodyPr/>
        <a:lstStyle/>
        <a:p>
          <a:endParaRPr lang="pt-BR"/>
        </a:p>
      </dgm:t>
    </dgm:pt>
    <dgm:pt modelId="{35767177-4EBE-4D22-9866-A1C922C3763C}" type="sibTrans" cxnId="{206C830C-575D-4DB7-BE14-9842A0B046F3}">
      <dgm:prSet/>
      <dgm:spPr/>
      <dgm:t>
        <a:bodyPr/>
        <a:lstStyle/>
        <a:p>
          <a:endParaRPr lang="pt-BR"/>
        </a:p>
      </dgm:t>
    </dgm:pt>
    <dgm:pt modelId="{661CC443-19D4-411F-BECF-BB35FE43BDD9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EMPRESA</a:t>
          </a:r>
          <a:r>
            <a:rPr lang="pt-BR" dirty="0" smtClean="0">
              <a:solidFill>
                <a:schemeClr val="bg1"/>
              </a:solidFill>
            </a:rPr>
            <a:t>    50% do Investimento Financeiro</a:t>
          </a:r>
          <a:endParaRPr lang="pt-BR" dirty="0">
            <a:solidFill>
              <a:schemeClr val="bg1"/>
            </a:solidFill>
          </a:endParaRPr>
        </a:p>
      </dgm:t>
    </dgm:pt>
    <dgm:pt modelId="{9F4F2394-6A4B-442E-9A5E-BD091A9FBF6A}" type="parTrans" cxnId="{83F00E32-D9C1-4FB6-B103-ED3ECBCA1110}">
      <dgm:prSet/>
      <dgm:spPr/>
      <dgm:t>
        <a:bodyPr/>
        <a:lstStyle/>
        <a:p>
          <a:endParaRPr lang="pt-BR"/>
        </a:p>
      </dgm:t>
    </dgm:pt>
    <dgm:pt modelId="{0FD64CB3-56D7-42B9-89EE-AC7F7FCF8084}" type="sibTrans" cxnId="{83F00E32-D9C1-4FB6-B103-ED3ECBCA1110}">
      <dgm:prSet/>
      <dgm:spPr/>
      <dgm:t>
        <a:bodyPr/>
        <a:lstStyle/>
        <a:p>
          <a:endParaRPr lang="pt-BR"/>
        </a:p>
      </dgm:t>
    </dgm:pt>
    <dgm:pt modelId="{944EF4C8-2B99-45CE-8134-9EE6D722579E}">
      <dgm:prSet phldrT="[Texto]"/>
      <dgm:spPr/>
      <dgm:t>
        <a:bodyPr/>
        <a:lstStyle/>
        <a:p>
          <a:r>
            <a:rPr lang="pt-BR" b="1" dirty="0" smtClean="0">
              <a:solidFill>
                <a:schemeClr val="bg1"/>
              </a:solidFill>
            </a:rPr>
            <a:t>EMBRAPII 50% do Investimento Financeiro</a:t>
          </a:r>
          <a:endParaRPr lang="pt-BR" b="1" dirty="0">
            <a:solidFill>
              <a:schemeClr val="bg1"/>
            </a:solidFill>
          </a:endParaRPr>
        </a:p>
      </dgm:t>
    </dgm:pt>
    <dgm:pt modelId="{713BEB7C-C60A-4862-91EE-1A9E44E164E8}" type="parTrans" cxnId="{ACA65851-FCC2-4021-8D26-8F598C77A0A5}">
      <dgm:prSet/>
      <dgm:spPr/>
      <dgm:t>
        <a:bodyPr/>
        <a:lstStyle/>
        <a:p>
          <a:endParaRPr lang="pt-BR"/>
        </a:p>
      </dgm:t>
    </dgm:pt>
    <dgm:pt modelId="{410358A6-4361-486C-8E9D-5D04DD5299F3}" type="sibTrans" cxnId="{ACA65851-FCC2-4021-8D26-8F598C77A0A5}">
      <dgm:prSet/>
      <dgm:spPr/>
      <dgm:t>
        <a:bodyPr/>
        <a:lstStyle/>
        <a:p>
          <a:endParaRPr lang="pt-BR"/>
        </a:p>
      </dgm:t>
    </dgm:pt>
    <dgm:pt modelId="{403C72EE-065D-444E-AB37-9781651F85B0}" type="pres">
      <dgm:prSet presAssocID="{741FB4ED-98BE-464B-A69E-7D057C2291D4}" presName="compositeShape" presStyleCnt="0">
        <dgm:presLayoutVars>
          <dgm:chMax val="7"/>
          <dgm:dir/>
          <dgm:resizeHandles val="exact"/>
        </dgm:presLayoutVars>
      </dgm:prSet>
      <dgm:spPr/>
    </dgm:pt>
    <dgm:pt modelId="{12CF1273-CA29-41DF-9B7F-4F79AE37CB38}" type="pres">
      <dgm:prSet presAssocID="{741FB4ED-98BE-464B-A69E-7D057C2291D4}" presName="wedge1" presStyleLbl="node1" presStyleIdx="0" presStyleCnt="3" custLinFactNeighborX="398" custLinFactNeighborY="3381"/>
      <dgm:spPr/>
      <dgm:t>
        <a:bodyPr/>
        <a:lstStyle/>
        <a:p>
          <a:endParaRPr lang="pt-BR"/>
        </a:p>
      </dgm:t>
    </dgm:pt>
    <dgm:pt modelId="{CD767916-A2F9-4C5A-A791-0376087B9492}" type="pres">
      <dgm:prSet presAssocID="{741FB4ED-98BE-464B-A69E-7D057C2291D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F680A6-6260-47DD-A3F0-59EEC030A61A}" type="pres">
      <dgm:prSet presAssocID="{741FB4ED-98BE-464B-A69E-7D057C2291D4}" presName="wedge2" presStyleLbl="node1" presStyleIdx="1" presStyleCnt="3" custLinFactNeighborY="1931"/>
      <dgm:spPr/>
      <dgm:t>
        <a:bodyPr/>
        <a:lstStyle/>
        <a:p>
          <a:endParaRPr lang="pt-BR"/>
        </a:p>
      </dgm:t>
    </dgm:pt>
    <dgm:pt modelId="{558BC1D8-7442-4275-B967-CBB043229BC4}" type="pres">
      <dgm:prSet presAssocID="{741FB4ED-98BE-464B-A69E-7D057C2291D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97E549-0EF8-4F0A-A442-41E0641EA60D}" type="pres">
      <dgm:prSet presAssocID="{741FB4ED-98BE-464B-A69E-7D057C2291D4}" presName="wedge3" presStyleLbl="node1" presStyleIdx="2" presStyleCnt="3" custLinFactNeighborX="-4337" custLinFactNeighborY="404"/>
      <dgm:spPr/>
      <dgm:t>
        <a:bodyPr/>
        <a:lstStyle/>
        <a:p>
          <a:endParaRPr lang="pt-BR"/>
        </a:p>
      </dgm:t>
    </dgm:pt>
    <dgm:pt modelId="{A17720CA-1145-4E15-87FE-B09B4A4FB60E}" type="pres">
      <dgm:prSet presAssocID="{741FB4ED-98BE-464B-A69E-7D057C2291D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2D8D878-687C-435E-B5FC-B2CF6B40223A}" type="presOf" srcId="{944EF4C8-2B99-45CE-8134-9EE6D722579E}" destId="{A17720CA-1145-4E15-87FE-B09B4A4FB60E}" srcOrd="1" destOrd="0" presId="urn:microsoft.com/office/officeart/2005/8/layout/chart3"/>
    <dgm:cxn modelId="{C46953A6-27F0-4500-BCA4-3326609C82CF}" type="presOf" srcId="{741FB4ED-98BE-464B-A69E-7D057C2291D4}" destId="{403C72EE-065D-444E-AB37-9781651F85B0}" srcOrd="0" destOrd="0" presId="urn:microsoft.com/office/officeart/2005/8/layout/chart3"/>
    <dgm:cxn modelId="{C14E73D3-484A-4AE8-AA28-B38C0B86DEB4}" type="presOf" srcId="{661CC443-19D4-411F-BECF-BB35FE43BDD9}" destId="{7AF680A6-6260-47DD-A3F0-59EEC030A61A}" srcOrd="0" destOrd="0" presId="urn:microsoft.com/office/officeart/2005/8/layout/chart3"/>
    <dgm:cxn modelId="{206C830C-575D-4DB7-BE14-9842A0B046F3}" srcId="{741FB4ED-98BE-464B-A69E-7D057C2291D4}" destId="{091BE546-87C2-4C61-9B0D-50A32A299F35}" srcOrd="0" destOrd="0" parTransId="{3AEF1A92-E1E6-4A6B-BF0D-1EAF43429875}" sibTransId="{35767177-4EBE-4D22-9866-A1C922C3763C}"/>
    <dgm:cxn modelId="{B3D07E81-1B5A-4B08-9563-512436B426B7}" type="presOf" srcId="{661CC443-19D4-411F-BECF-BB35FE43BDD9}" destId="{558BC1D8-7442-4275-B967-CBB043229BC4}" srcOrd="1" destOrd="0" presId="urn:microsoft.com/office/officeart/2005/8/layout/chart3"/>
    <dgm:cxn modelId="{FF83A189-E4D9-479E-B66B-16E737AC036E}" type="presOf" srcId="{091BE546-87C2-4C61-9B0D-50A32A299F35}" destId="{CD767916-A2F9-4C5A-A791-0376087B9492}" srcOrd="1" destOrd="0" presId="urn:microsoft.com/office/officeart/2005/8/layout/chart3"/>
    <dgm:cxn modelId="{83F00E32-D9C1-4FB6-B103-ED3ECBCA1110}" srcId="{741FB4ED-98BE-464B-A69E-7D057C2291D4}" destId="{661CC443-19D4-411F-BECF-BB35FE43BDD9}" srcOrd="1" destOrd="0" parTransId="{9F4F2394-6A4B-442E-9A5E-BD091A9FBF6A}" sibTransId="{0FD64CB3-56D7-42B9-89EE-AC7F7FCF8084}"/>
    <dgm:cxn modelId="{ACA65851-FCC2-4021-8D26-8F598C77A0A5}" srcId="{741FB4ED-98BE-464B-A69E-7D057C2291D4}" destId="{944EF4C8-2B99-45CE-8134-9EE6D722579E}" srcOrd="2" destOrd="0" parTransId="{713BEB7C-C60A-4862-91EE-1A9E44E164E8}" sibTransId="{410358A6-4361-486C-8E9D-5D04DD5299F3}"/>
    <dgm:cxn modelId="{697896BB-B36B-42DD-8185-85EE4DE2297A}" type="presOf" srcId="{091BE546-87C2-4C61-9B0D-50A32A299F35}" destId="{12CF1273-CA29-41DF-9B7F-4F79AE37CB38}" srcOrd="0" destOrd="0" presId="urn:microsoft.com/office/officeart/2005/8/layout/chart3"/>
    <dgm:cxn modelId="{E5768AE4-3A36-40F9-BE7F-2CA581D497B0}" type="presOf" srcId="{944EF4C8-2B99-45CE-8134-9EE6D722579E}" destId="{B997E549-0EF8-4F0A-A442-41E0641EA60D}" srcOrd="0" destOrd="0" presId="urn:microsoft.com/office/officeart/2005/8/layout/chart3"/>
    <dgm:cxn modelId="{EFFA26F5-EC55-4A4B-8693-588A5ED51D53}" type="presParOf" srcId="{403C72EE-065D-444E-AB37-9781651F85B0}" destId="{12CF1273-CA29-41DF-9B7F-4F79AE37CB38}" srcOrd="0" destOrd="0" presId="urn:microsoft.com/office/officeart/2005/8/layout/chart3"/>
    <dgm:cxn modelId="{BB2252A5-49B6-44B6-B643-932E574FEE92}" type="presParOf" srcId="{403C72EE-065D-444E-AB37-9781651F85B0}" destId="{CD767916-A2F9-4C5A-A791-0376087B9492}" srcOrd="1" destOrd="0" presId="urn:microsoft.com/office/officeart/2005/8/layout/chart3"/>
    <dgm:cxn modelId="{BE176F8C-31AA-4C84-A75F-3F97F16E7DE7}" type="presParOf" srcId="{403C72EE-065D-444E-AB37-9781651F85B0}" destId="{7AF680A6-6260-47DD-A3F0-59EEC030A61A}" srcOrd="2" destOrd="0" presId="urn:microsoft.com/office/officeart/2005/8/layout/chart3"/>
    <dgm:cxn modelId="{A8FD3814-6C6A-417A-918B-7DB4892F696D}" type="presParOf" srcId="{403C72EE-065D-444E-AB37-9781651F85B0}" destId="{558BC1D8-7442-4275-B967-CBB043229BC4}" srcOrd="3" destOrd="0" presId="urn:microsoft.com/office/officeart/2005/8/layout/chart3"/>
    <dgm:cxn modelId="{88DAD8A4-B648-418B-8704-68FE4AF9F67D}" type="presParOf" srcId="{403C72EE-065D-444E-AB37-9781651F85B0}" destId="{B997E549-0EF8-4F0A-A442-41E0641EA60D}" srcOrd="4" destOrd="0" presId="urn:microsoft.com/office/officeart/2005/8/layout/chart3"/>
    <dgm:cxn modelId="{B654A9A9-95A5-42AF-A869-1B4E84A00DB9}" type="presParOf" srcId="{403C72EE-065D-444E-AB37-9781651F85B0}" destId="{A17720CA-1145-4E15-87FE-B09B4A4FB60E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CF1273-CA29-41DF-9B7F-4F79AE37CB38}">
      <dsp:nvSpPr>
        <dsp:cNvPr id="0" name=""/>
        <dsp:cNvSpPr/>
      </dsp:nvSpPr>
      <dsp:spPr>
        <a:xfrm>
          <a:off x="544345" y="641218"/>
          <a:ext cx="4355043" cy="4355043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INT Investimento Econômico</a:t>
          </a:r>
          <a:endParaRPr lang="pt-BR" sz="1800" b="1" kern="1200" dirty="0">
            <a:solidFill>
              <a:schemeClr val="bg1"/>
            </a:solidFill>
          </a:endParaRPr>
        </a:p>
      </dsp:txBody>
      <dsp:txXfrm>
        <a:off x="2912141" y="1444828"/>
        <a:ext cx="1477604" cy="1451681"/>
      </dsp:txXfrm>
    </dsp:sp>
    <dsp:sp modelId="{7AF680A6-6260-47DD-A3F0-59EEC030A61A}">
      <dsp:nvSpPr>
        <dsp:cNvPr id="0" name=""/>
        <dsp:cNvSpPr/>
      </dsp:nvSpPr>
      <dsp:spPr>
        <a:xfrm>
          <a:off x="302520" y="707685"/>
          <a:ext cx="4355043" cy="4355043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shade val="80000"/>
            <a:hueOff val="0"/>
            <a:satOff val="-14010"/>
            <a:lumOff val="15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EMPRESA</a:t>
          </a:r>
          <a:r>
            <a:rPr lang="pt-BR" sz="1800" kern="1200" dirty="0" smtClean="0">
              <a:solidFill>
                <a:schemeClr val="bg1"/>
              </a:solidFill>
            </a:rPr>
            <a:t>    50% do Investimento Financeiro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1494972" y="3455510"/>
        <a:ext cx="1970138" cy="1347989"/>
      </dsp:txXfrm>
    </dsp:sp>
    <dsp:sp modelId="{B997E549-0EF8-4F0A-A442-41E0641EA60D}">
      <dsp:nvSpPr>
        <dsp:cNvPr id="0" name=""/>
        <dsp:cNvSpPr/>
      </dsp:nvSpPr>
      <dsp:spPr>
        <a:xfrm>
          <a:off x="113641" y="641183"/>
          <a:ext cx="4355043" cy="4355043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EMBRAPII 50% do Investimento Financeiro</a:t>
          </a:r>
          <a:endParaRPr lang="pt-BR" sz="1800" b="1" kern="1200" dirty="0">
            <a:solidFill>
              <a:schemeClr val="bg1"/>
            </a:solidFill>
          </a:endParaRPr>
        </a:p>
      </dsp:txBody>
      <dsp:txXfrm>
        <a:off x="580253" y="1496638"/>
        <a:ext cx="1477604" cy="1451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D20CBF6-CFB3-4755-812B-BBDBB3E7174A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D65EAE1-BBFB-481E-B3ED-25FA673673E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4AC9B1C-2129-4D36-8392-CF191EA0A98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0938" cy="37211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4876"/>
            <a:ext cx="5438775" cy="4465638"/>
          </a:xfrm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AC9B1C-2129-4D36-8392-CF191EA0A981}" type="slidenum">
              <a:rPr lang="pt-BR" smtClean="0"/>
              <a:pPr>
                <a:defRPr/>
              </a:pPr>
              <a:t>85</a:t>
            </a:fld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AC9B1C-2129-4D36-8392-CF191EA0A981}" type="slidenum">
              <a:rPr lang="pt-BR" smtClean="0"/>
              <a:pPr>
                <a:defRPr/>
              </a:pPr>
              <a:t>86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034412B-1940-438E-B4A6-DFC398E8440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D43B97A-DDB3-4AD7-9AEC-7B3316CAE6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C7AB74-1186-4486-B448-F5BD8773DDB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arra_inferior-2_w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303520"/>
            <a:ext cx="9144000" cy="1554480"/>
          </a:xfrm>
          <a:prstGeom prst="rect">
            <a:avLst/>
          </a:prstGeom>
        </p:spPr>
      </p:pic>
      <p:sp>
        <p:nvSpPr>
          <p:cNvPr id="4" name="CaixaDeTexto 3"/>
          <p:cNvSpPr txBox="1"/>
          <p:nvPr userDrawn="1"/>
        </p:nvSpPr>
        <p:spPr>
          <a:xfrm>
            <a:off x="7452320" y="6596390"/>
            <a:ext cx="1691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0" kern="1700" spc="300" baseline="0" dirty="0" smtClean="0">
                <a:solidFill>
                  <a:schemeClr val="bg1"/>
                </a:solidFill>
              </a:rPr>
              <a:t>www.int.gov.br</a:t>
            </a:r>
            <a:endParaRPr lang="pt-BR" sz="1000" b="0" kern="1700" spc="30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404813"/>
            <a:ext cx="9144000" cy="511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7" descr="base-embrap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26063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583F3-ECAF-4D43-8449-A53BDCCCFD0F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168A3-9BD9-4405-A90B-FC9C15CF89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742E-0C71-4A74-ABEB-4FC5B1892329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C2F48-C968-4C52-A05D-8159C95560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CD178-CF94-4209-A435-63A14BC69CC2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716AE-1C02-4704-A56E-4C4CE3FBD0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D67F2-D7E1-4C3B-ACA8-097DEA9FC8B2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DAE26-C784-401B-AFD1-967C5A3498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41B723A-1843-4462-A388-766A02CBCA2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9E2A1-5669-4E46-9336-8F30D971B6A0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64FDD-5CC1-4731-9B4A-277D097D4E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92FEB-0179-4F64-9A54-E3E6B999CE6E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08E8-81A7-4D3F-8B57-6D1684B9E2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34195-5040-4404-96ED-70080A572319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9167-5C1E-4C57-A597-6C2B23D2CC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4DF08-9977-4FD3-ACF2-97F751CD58A5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B01D0-6F88-496A-A217-FEED1A61A4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51A20-E377-4AAA-B330-120974EC14C4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11B3-920F-4552-97D2-019E8B77CC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DEAE8-C350-4FD5-8493-EFADF1F9E168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D6618-BA89-4A25-9E2A-729844B203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CC244-05AF-4EFE-B29D-B624339AFF00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53E3C-22D0-4179-BABC-C3AA1CEB32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C240-DC39-460D-9AAC-B382CFC95C99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87CEC-9FB2-40C1-A07C-37AEE201B9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654FC4E-A278-4EBD-8943-8F1B266F84A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810D475-28D2-41AD-A5E4-D999A6E7B1A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BB22672-2185-4A09-B622-8B70A4D25E1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6268E67-569A-444A-9EB0-C7740530E5D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E35C7BC-BD5A-4637-B7DD-11E1921B7E2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2" descr="tela-04-ppt.jpg"/>
          <p:cNvPicPr>
            <a:picLocks noChangeAspect="1"/>
          </p:cNvPicPr>
          <p:nvPr userDrawn="1"/>
        </p:nvPicPr>
        <p:blipFill>
          <a:blip r:embed="rId28" cstate="print"/>
          <a:srcRect t="12201"/>
          <a:stretch>
            <a:fillRect/>
          </a:stretch>
        </p:blipFill>
        <p:spPr bwMode="auto">
          <a:xfrm>
            <a:off x="0" y="-171400"/>
            <a:ext cx="9144000" cy="417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barra_inferior_w.jpg"/>
          <p:cNvPicPr>
            <a:picLocks noChangeAspect="1"/>
          </p:cNvPicPr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0" y="5295900"/>
            <a:ext cx="9144000" cy="1562100"/>
          </a:xfrm>
          <a:prstGeom prst="rect">
            <a:avLst/>
          </a:prstGeom>
        </p:spPr>
      </p:pic>
      <p:sp>
        <p:nvSpPr>
          <p:cNvPr id="7" name="CaixaDeTexto 6"/>
          <p:cNvSpPr txBox="1"/>
          <p:nvPr userDrawn="1"/>
        </p:nvSpPr>
        <p:spPr>
          <a:xfrm>
            <a:off x="7452320" y="6596390"/>
            <a:ext cx="1691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0" kern="1700" spc="300" baseline="0" dirty="0" smtClean="0">
                <a:solidFill>
                  <a:schemeClr val="bg1"/>
                </a:solidFill>
              </a:rPr>
              <a:t>www.int.gov.br</a:t>
            </a:r>
            <a:endParaRPr lang="pt-BR" sz="1000" b="0" kern="1700" spc="300" baseline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49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  <p:sldLayoutId id="2147483880" r:id="rId21"/>
    <p:sldLayoutId id="2147483881" r:id="rId22"/>
    <p:sldLayoutId id="2147483882" r:id="rId23"/>
    <p:sldLayoutId id="2147483883" r:id="rId24"/>
    <p:sldLayoutId id="2147483884" r:id="rId25"/>
    <p:sldLayoutId id="2147483885" r:id="rId2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433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0F91E79E-A017-45EF-A98F-7F60935C4251}" type="datetimeFigureOut">
              <a:rPr lang="pt-BR"/>
              <a:pPr>
                <a:defRPr/>
              </a:pPr>
              <a:t>27/07/2014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D534C8A4-C075-4A3C-9018-8F11D6C3F1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Relationship Id="rId9" Type="http://schemas.openxmlformats.org/officeDocument/2006/relationships/image" Target="../media/image8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slide" Target="slide34.xml"/><Relationship Id="rId4" Type="http://schemas.openxmlformats.org/officeDocument/2006/relationships/image" Target="../media/image22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32.jpeg"/><Relationship Id="rId7" Type="http://schemas.openxmlformats.org/officeDocument/2006/relationships/slide" Target="slide34.xml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12" Type="http://schemas.openxmlformats.org/officeDocument/2006/relationships/image" Target="../media/image84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5.jpeg"/><Relationship Id="rId11" Type="http://schemas.openxmlformats.org/officeDocument/2006/relationships/slide" Target="slide34.xml"/><Relationship Id="rId5" Type="http://schemas.openxmlformats.org/officeDocument/2006/relationships/image" Target="../media/image244.jpeg"/><Relationship Id="rId10" Type="http://schemas.openxmlformats.org/officeDocument/2006/relationships/image" Target="../media/image249.jpeg"/><Relationship Id="rId4" Type="http://schemas.openxmlformats.org/officeDocument/2006/relationships/image" Target="../media/image243.jpeg"/><Relationship Id="rId9" Type="http://schemas.openxmlformats.org/officeDocument/2006/relationships/image" Target="../media/image24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slide" Target="slide34.xml"/><Relationship Id="rId4" Type="http://schemas.openxmlformats.org/officeDocument/2006/relationships/image" Target="../media/image255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57.jpeg"/><Relationship Id="rId7" Type="http://schemas.openxmlformats.org/officeDocument/2006/relationships/slide" Target="slide34.xml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slide" Target="slide34.xml"/><Relationship Id="rId4" Type="http://schemas.openxmlformats.org/officeDocument/2006/relationships/image" Target="../media/image26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7" Type="http://schemas.openxmlformats.org/officeDocument/2006/relationships/image" Target="../media/image84.pn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34.xml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7" Type="http://schemas.openxmlformats.org/officeDocument/2006/relationships/image" Target="../media/image84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34.xml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73.jpeg"/><Relationship Id="rId7" Type="http://schemas.openxmlformats.org/officeDocument/2006/relationships/slide" Target="slide34.xml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7" Type="http://schemas.openxmlformats.org/officeDocument/2006/relationships/image" Target="../media/image84.pn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34.xml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slide" Target="slide84.xml"/><Relationship Id="rId3" Type="http://schemas.openxmlformats.org/officeDocument/2006/relationships/slide" Target="slide57.xml"/><Relationship Id="rId7" Type="http://schemas.openxmlformats.org/officeDocument/2006/relationships/image" Target="../media/image76.png"/><Relationship Id="rId12" Type="http://schemas.openxmlformats.org/officeDocument/2006/relationships/slide" Target="slide79.xml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7.xml"/><Relationship Id="rId11" Type="http://schemas.openxmlformats.org/officeDocument/2006/relationships/slide" Target="slide77.xml"/><Relationship Id="rId5" Type="http://schemas.openxmlformats.org/officeDocument/2006/relationships/slide" Target="slide65.xml"/><Relationship Id="rId15" Type="http://schemas.openxmlformats.org/officeDocument/2006/relationships/slide" Target="slide93.xml"/><Relationship Id="rId10" Type="http://schemas.openxmlformats.org/officeDocument/2006/relationships/slide" Target="slide73.xml"/><Relationship Id="rId4" Type="http://schemas.openxmlformats.org/officeDocument/2006/relationships/slide" Target="slide61.xml"/><Relationship Id="rId9" Type="http://schemas.openxmlformats.org/officeDocument/2006/relationships/image" Target="../media/image78.png"/><Relationship Id="rId14" Type="http://schemas.openxmlformats.org/officeDocument/2006/relationships/slide" Target="slide8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111.xml"/><Relationship Id="rId3" Type="http://schemas.openxmlformats.org/officeDocument/2006/relationships/slide" Target="slide118.xml"/><Relationship Id="rId7" Type="http://schemas.openxmlformats.org/officeDocument/2006/relationships/image" Target="../media/image80.png"/><Relationship Id="rId12" Type="http://schemas.openxmlformats.org/officeDocument/2006/relationships/slide" Target="slide109.xml"/><Relationship Id="rId2" Type="http://schemas.openxmlformats.org/officeDocument/2006/relationships/slide" Target="slide1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slide" Target="slide105.xml"/><Relationship Id="rId5" Type="http://schemas.openxmlformats.org/officeDocument/2006/relationships/slide" Target="slide121.xml"/><Relationship Id="rId15" Type="http://schemas.openxmlformats.org/officeDocument/2006/relationships/slide" Target="slide103.xml"/><Relationship Id="rId10" Type="http://schemas.openxmlformats.org/officeDocument/2006/relationships/slide" Target="slide101.xml"/><Relationship Id="rId4" Type="http://schemas.openxmlformats.org/officeDocument/2006/relationships/slide" Target="slide119.xml"/><Relationship Id="rId9" Type="http://schemas.openxmlformats.org/officeDocument/2006/relationships/slide" Target="slide98.xml"/><Relationship Id="rId14" Type="http://schemas.openxmlformats.org/officeDocument/2006/relationships/slide" Target="slide1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.gov.br/" TargetMode="External"/><Relationship Id="rId2" Type="http://schemas.openxmlformats.org/officeDocument/2006/relationships/hyperlink" Target="mailto:vicente.landim@int.gov.b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1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00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6.jpeg"/><Relationship Id="rId4" Type="http://schemas.openxmlformats.org/officeDocument/2006/relationships/image" Target="../media/image10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09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slide" Target="slide33.xml"/><Relationship Id="rId4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33.jpeg"/><Relationship Id="rId7" Type="http://schemas.openxmlformats.org/officeDocument/2006/relationships/slide" Target="slide33.xml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84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33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9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48.jpeg"/><Relationship Id="rId7" Type="http://schemas.openxmlformats.org/officeDocument/2006/relationships/slide" Target="slide33.xm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58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62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8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openxmlformats.org/officeDocument/2006/relationships/image" Target="../media/image8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9" Type="http://schemas.openxmlformats.org/officeDocument/2006/relationships/image" Target="../media/image8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Relationship Id="rId9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84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33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png"/><Relationship Id="rId4" Type="http://schemas.openxmlformats.org/officeDocument/2006/relationships/slide" Target="slide3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84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33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97.jpeg"/><Relationship Id="rId7" Type="http://schemas.openxmlformats.org/officeDocument/2006/relationships/slide" Target="slide33.xml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02.jpeg"/><Relationship Id="rId7" Type="http://schemas.openxmlformats.org/officeDocument/2006/relationships/slide" Target="slide33.xml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slide" Target="slide33.xml"/><Relationship Id="rId4" Type="http://schemas.openxmlformats.org/officeDocument/2006/relationships/image" Target="../media/image20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84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33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16.jpeg"/><Relationship Id="rId2" Type="http://schemas.openxmlformats.org/officeDocument/2006/relationships/slide" Target="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5" descr="Logo WCI.jpg"/>
          <p:cNvSpPr>
            <a:spLocks noChangeAspect="1" noChangeArrowheads="1"/>
          </p:cNvSpPr>
          <p:nvPr/>
        </p:nvSpPr>
        <p:spPr bwMode="auto">
          <a:xfrm>
            <a:off x="3681413" y="3117850"/>
            <a:ext cx="7239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675" name="AutoShape 7" descr="Logo WCI.jpg"/>
          <p:cNvSpPr>
            <a:spLocks noChangeAspect="1" noChangeArrowheads="1"/>
          </p:cNvSpPr>
          <p:nvPr/>
        </p:nvSpPr>
        <p:spPr bwMode="auto">
          <a:xfrm>
            <a:off x="3681413" y="3117850"/>
            <a:ext cx="7239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676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677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678" name="AutoShape 11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upo 19"/>
          <p:cNvGrpSpPr/>
          <p:nvPr/>
        </p:nvGrpSpPr>
        <p:grpSpPr>
          <a:xfrm>
            <a:off x="-28575" y="-171400"/>
            <a:ext cx="9201149" cy="7029400"/>
            <a:chOff x="-28575" y="-171400"/>
            <a:chExt cx="9201149" cy="7029400"/>
          </a:xfrm>
        </p:grpSpPr>
        <p:pic>
          <p:nvPicPr>
            <p:cNvPr id="15" name="Imagem 14" descr="PPT_layout_v3_capaW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8575" y="-171400"/>
              <a:ext cx="9201149" cy="7029400"/>
            </a:xfrm>
            <a:prstGeom prst="rect">
              <a:avLst/>
            </a:prstGeom>
          </p:spPr>
        </p:pic>
        <p:sp>
          <p:nvSpPr>
            <p:cNvPr id="14" name="Retângulo 13"/>
            <p:cNvSpPr/>
            <p:nvPr/>
          </p:nvSpPr>
          <p:spPr>
            <a:xfrm>
              <a:off x="0" y="-171400"/>
              <a:ext cx="9144000" cy="1656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7" name="Imagem 16" descr="logotipoabiquim.png"/>
          <p:cNvPicPr>
            <a:picLocks noChangeAspect="1"/>
          </p:cNvPicPr>
          <p:nvPr/>
        </p:nvPicPr>
        <p:blipFill>
          <a:blip r:embed="rId3" cstate="print"/>
          <a:srcRect t="36458" b="38478"/>
          <a:stretch>
            <a:fillRect/>
          </a:stretch>
        </p:blipFill>
        <p:spPr>
          <a:xfrm>
            <a:off x="611560" y="260648"/>
            <a:ext cx="4470143" cy="792088"/>
          </a:xfrm>
          <a:prstGeom prst="rect">
            <a:avLst/>
          </a:prstGeom>
        </p:spPr>
      </p:pic>
      <p:pic>
        <p:nvPicPr>
          <p:cNvPr id="12" name="Imagem 11" descr="sindiqui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32656"/>
            <a:ext cx="2771775" cy="676275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691680" y="4581128"/>
            <a:ext cx="56166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Oportunidades para Investimentos na Indústria Química Brasileira</a:t>
            </a:r>
          </a:p>
          <a:p>
            <a:pPr algn="ctr"/>
            <a:endParaRPr lang="pt-BR" sz="2000" b="1" dirty="0" smtClean="0">
              <a:solidFill>
                <a:schemeClr val="bg1"/>
              </a:solidFill>
            </a:endParaRP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Porto Alegre – RS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28 de julho de 2014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Vicente Landim de Macêdo Filho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405732" cy="38164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43608" y="5229200"/>
            <a:ext cx="743447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algn="just">
              <a:buFont typeface="Wingdings" pitchFamily="2" charset="2"/>
              <a:buNone/>
            </a:pPr>
            <a:r>
              <a:rPr lang="pt-BR" altLang="pt-BR" sz="1800" b="1" dirty="0">
                <a:solidFill>
                  <a:srgbClr val="002060"/>
                </a:solidFill>
              </a:rPr>
              <a:t>NÚMERO DE EMPRESAS PARTICIPANTES x CLASSIFICADAS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35696" y="5661248"/>
            <a:ext cx="583406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algn="r">
              <a:spcBef>
                <a:spcPct val="50000"/>
              </a:spcBef>
              <a:spcAft>
                <a:spcPct val="100000"/>
              </a:spcAft>
              <a:buFont typeface="Wingdings" pitchFamily="2" charset="2"/>
              <a:buNone/>
            </a:pPr>
            <a:r>
              <a:rPr lang="pt-BR" altLang="pt-BR" sz="1200" dirty="0">
                <a:solidFill>
                  <a:srgbClr val="002060"/>
                </a:solidFill>
              </a:rPr>
              <a:t>Fonte: Relatório Anual da utilização dos incentivos fiscais – MCTI 2013</a:t>
            </a:r>
          </a:p>
        </p:txBody>
      </p:sp>
      <p:sp>
        <p:nvSpPr>
          <p:cNvPr id="6" name="CaixaDeTexto 12"/>
          <p:cNvSpPr txBox="1">
            <a:spLocks noChangeArrowheads="1"/>
          </p:cNvSpPr>
          <p:nvPr/>
        </p:nvSpPr>
        <p:spPr bwMode="auto">
          <a:xfrm>
            <a:off x="1116062" y="242417"/>
            <a:ext cx="60482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Resultado da aplicação dos incentivos fiscais 2013 – ano base 2012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71600" y="458317"/>
            <a:ext cx="119062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5"/>
          <p:cNvSpPr>
            <a:spLocks noChangeArrowheads="1"/>
          </p:cNvSpPr>
          <p:nvPr/>
        </p:nvSpPr>
        <p:spPr bwMode="auto">
          <a:xfrm>
            <a:off x="323528" y="1161330"/>
            <a:ext cx="576064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Infraestrutura instalada e pessoal capacitado para caracterização físico-química e avaliação da  atividade de catalisadores sólidos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Espectroscopia e espectrometria (RAMAN, DRIFTS, FTIR)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Técnicas termoprogramáveis (TPSR, TPR, TPD e TPO)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Analisadores térmicos (TGA, DTA, DSC)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err="1" smtClean="0">
                <a:solidFill>
                  <a:srgbClr val="002060"/>
                </a:solidFill>
              </a:rPr>
              <a:t>Difratometria</a:t>
            </a:r>
            <a:r>
              <a:rPr lang="pt-BR" sz="1600" dirty="0" smtClean="0">
                <a:solidFill>
                  <a:srgbClr val="002060"/>
                </a:solidFill>
              </a:rPr>
              <a:t> (DRX)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Unidades de avaliação em escala de laboratório (contínuo ou batelada até 1000</a:t>
            </a:r>
            <a:r>
              <a:rPr lang="pt-BR" sz="1600" baseline="30000" dirty="0" smtClean="0">
                <a:solidFill>
                  <a:srgbClr val="002060"/>
                </a:solidFill>
              </a:rPr>
              <a:t>0</a:t>
            </a:r>
            <a:r>
              <a:rPr lang="pt-BR" sz="1600" dirty="0" smtClean="0">
                <a:solidFill>
                  <a:srgbClr val="002060"/>
                </a:solidFill>
              </a:rPr>
              <a:t>C e 50bar).</a:t>
            </a:r>
          </a:p>
        </p:txBody>
      </p:sp>
      <p:sp>
        <p:nvSpPr>
          <p:cNvPr id="5" name="Triângulo isósceles 4">
            <a:hlinkClick r:id="" action="ppaction://hlinkshowjump?jump=previousslide"/>
          </p:cNvPr>
          <p:cNvSpPr/>
          <p:nvPr/>
        </p:nvSpPr>
        <p:spPr>
          <a:xfrm rot="16200000">
            <a:off x="8388350" y="403409"/>
            <a:ext cx="287337" cy="287338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39750" y="47484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84213" y="241484"/>
            <a:ext cx="5832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kern="0" dirty="0" smtClean="0">
                <a:solidFill>
                  <a:srgbClr val="002060"/>
                </a:solidFill>
                <a:cs typeface="+mn-cs"/>
              </a:rPr>
              <a:t>Laboratório de Catálise (LACAT)</a:t>
            </a:r>
          </a:p>
        </p:txBody>
      </p:sp>
      <p:pic>
        <p:nvPicPr>
          <p:cNvPr id="10" name="Imagem 9" descr="lacat-06.jpg"/>
          <p:cNvPicPr>
            <a:picLocks noChangeAspect="1"/>
          </p:cNvPicPr>
          <p:nvPr/>
        </p:nvPicPr>
        <p:blipFill>
          <a:blip r:embed="rId2" cstate="print"/>
          <a:srcRect r="47241"/>
          <a:stretch>
            <a:fillRect/>
          </a:stretch>
        </p:blipFill>
        <p:spPr>
          <a:xfrm>
            <a:off x="6444208" y="3086968"/>
            <a:ext cx="2376264" cy="2041111"/>
          </a:xfrm>
          <a:prstGeom prst="rect">
            <a:avLst/>
          </a:prstGeom>
        </p:spPr>
      </p:pic>
      <p:pic>
        <p:nvPicPr>
          <p:cNvPr id="11" name="Imagem 10" descr="lacat-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1142752"/>
            <a:ext cx="2406100" cy="1808312"/>
          </a:xfrm>
          <a:prstGeom prst="rect">
            <a:avLst/>
          </a:prstGeom>
        </p:spPr>
      </p:pic>
      <p:pic>
        <p:nvPicPr>
          <p:cNvPr id="9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isósceles 3">
            <a:hlinkClick r:id="" action="ppaction://hlinkshowjump?jump=nextslide"/>
          </p:cNvPr>
          <p:cNvSpPr/>
          <p:nvPr/>
        </p:nvSpPr>
        <p:spPr>
          <a:xfrm rot="5400000" flipH="1">
            <a:off x="8532813" y="40340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539750" y="47484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4213" y="241484"/>
            <a:ext cx="7848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kern="0" dirty="0" smtClean="0">
                <a:solidFill>
                  <a:srgbClr val="002060"/>
                </a:solidFill>
                <a:cs typeface="+mn-cs"/>
              </a:rPr>
              <a:t>Laboratório de Biocatálise (LABIC) </a:t>
            </a:r>
          </a:p>
        </p:txBody>
      </p:sp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251520" y="1169591"/>
            <a:ext cx="43211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4000" indent="-144000"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Conversão enzimática de substratos renováveis em produtos de interesse da indústria química; </a:t>
            </a:r>
          </a:p>
          <a:p>
            <a:pPr marL="144000" indent="-144000">
              <a:buFont typeface="Arial" pitchFamily="34" charset="0"/>
              <a:buChar char="•"/>
            </a:pPr>
            <a:endParaRPr lang="pt-BR" sz="1600" dirty="0" smtClean="0">
              <a:solidFill>
                <a:srgbClr val="002060"/>
              </a:solidFill>
            </a:endParaRPr>
          </a:p>
          <a:p>
            <a:pPr marL="144000" indent="-144000"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Bioprocessamento de resíduos agroindustriais brasileiros para a produção de energia ou de produtos químicos de interesse;</a:t>
            </a:r>
          </a:p>
          <a:p>
            <a:pPr marL="144000" indent="-144000">
              <a:buFont typeface="Arial" pitchFamily="34" charset="0"/>
              <a:buChar char="•"/>
            </a:pPr>
            <a:endParaRPr lang="pt-BR" sz="1600" dirty="0" smtClean="0">
              <a:solidFill>
                <a:srgbClr val="002060"/>
              </a:solidFill>
            </a:endParaRPr>
          </a:p>
          <a:p>
            <a:pPr marL="144000" indent="-144000"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Utilização de micro-organismos ou enzimas como biocatalisadores em reações hidrolíticas e </a:t>
            </a:r>
            <a:r>
              <a:rPr lang="pt-BR" sz="1600" dirty="0" err="1" smtClean="0">
                <a:solidFill>
                  <a:srgbClr val="002060"/>
                </a:solidFill>
              </a:rPr>
              <a:t>oxidativas</a:t>
            </a:r>
            <a:r>
              <a:rPr lang="pt-BR" sz="1600" dirty="0" smtClean="0">
                <a:solidFill>
                  <a:srgbClr val="002060"/>
                </a:solidFill>
              </a:rPr>
              <a:t>.</a:t>
            </a:r>
            <a:endParaRPr lang="pt-BR" sz="1600" dirty="0">
              <a:solidFill>
                <a:srgbClr val="002060"/>
              </a:solidFill>
            </a:endParaRPr>
          </a:p>
        </p:txBody>
      </p:sp>
      <p:pic>
        <p:nvPicPr>
          <p:cNvPr id="9" name="Imagem 8" descr="labic-03.jpg"/>
          <p:cNvPicPr>
            <a:picLocks noChangeAspect="1"/>
          </p:cNvPicPr>
          <p:nvPr/>
        </p:nvPicPr>
        <p:blipFill>
          <a:blip r:embed="rId2" cstate="print"/>
          <a:srcRect l="15572"/>
          <a:stretch>
            <a:fillRect/>
          </a:stretch>
        </p:blipFill>
        <p:spPr>
          <a:xfrm>
            <a:off x="7884368" y="1142753"/>
            <a:ext cx="1115616" cy="1368152"/>
          </a:xfrm>
          <a:prstGeom prst="rect">
            <a:avLst/>
          </a:prstGeom>
        </p:spPr>
      </p:pic>
      <p:pic>
        <p:nvPicPr>
          <p:cNvPr id="10" name="Imagem 9" descr="labic-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582912"/>
            <a:ext cx="2164204" cy="1728192"/>
          </a:xfrm>
          <a:prstGeom prst="rect">
            <a:avLst/>
          </a:prstGeom>
        </p:spPr>
      </p:pic>
      <p:pic>
        <p:nvPicPr>
          <p:cNvPr id="11" name="Imagem 10" descr="labic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0116" y="1142752"/>
            <a:ext cx="1350236" cy="1350236"/>
          </a:xfrm>
          <a:prstGeom prst="rect">
            <a:avLst/>
          </a:prstGeom>
        </p:spPr>
      </p:pic>
      <p:pic>
        <p:nvPicPr>
          <p:cNvPr id="12" name="Imagem 11" descr="labic-01.jpg"/>
          <p:cNvPicPr>
            <a:picLocks noChangeAspect="1"/>
          </p:cNvPicPr>
          <p:nvPr/>
        </p:nvPicPr>
        <p:blipFill>
          <a:blip r:embed="rId5" cstate="print"/>
          <a:srcRect l="8000"/>
          <a:stretch>
            <a:fillRect/>
          </a:stretch>
        </p:blipFill>
        <p:spPr>
          <a:xfrm>
            <a:off x="4644008" y="1142752"/>
            <a:ext cx="1656184" cy="1337893"/>
          </a:xfrm>
          <a:prstGeom prst="rect">
            <a:avLst/>
          </a:prstGeom>
        </p:spPr>
      </p:pic>
      <p:pic>
        <p:nvPicPr>
          <p:cNvPr id="13" name="Imagem 12" descr="labic-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2582912"/>
            <a:ext cx="2163795" cy="1368152"/>
          </a:xfrm>
          <a:prstGeom prst="rect">
            <a:avLst/>
          </a:prstGeom>
        </p:spPr>
      </p:pic>
      <p:pic>
        <p:nvPicPr>
          <p:cNvPr id="14" name="Imagem 13" descr="labic-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4383112"/>
            <a:ext cx="2382187" cy="1568304"/>
          </a:xfrm>
          <a:prstGeom prst="rect">
            <a:avLst/>
          </a:prstGeom>
        </p:spPr>
      </p:pic>
      <p:pic>
        <p:nvPicPr>
          <p:cNvPr id="15" name="Imagem 12" descr="EXIT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39750" y="47484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4213" y="241484"/>
            <a:ext cx="7848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kern="0" dirty="0" smtClean="0">
                <a:solidFill>
                  <a:srgbClr val="002060"/>
                </a:solidFill>
                <a:cs typeface="+mn-cs"/>
              </a:rPr>
              <a:t>Laboratório de Biocatálise (LABIC) </a:t>
            </a:r>
          </a:p>
        </p:txBody>
      </p:sp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251520" y="1009531"/>
            <a:ext cx="849694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44000"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Processamento de biomassa </a:t>
            </a:r>
            <a:r>
              <a:rPr lang="pt-BR" sz="1600" dirty="0" err="1" smtClean="0">
                <a:solidFill>
                  <a:srgbClr val="002060"/>
                </a:solidFill>
              </a:rPr>
              <a:t>lignocelulósica</a:t>
            </a:r>
            <a:r>
              <a:rPr lang="pt-BR" sz="1600" dirty="0" smtClean="0">
                <a:solidFill>
                  <a:srgbClr val="002060"/>
                </a:solidFill>
              </a:rPr>
              <a:t> para a produção de etanol 2G;</a:t>
            </a:r>
          </a:p>
          <a:p>
            <a:pPr marL="144000" indent="-144000">
              <a:buFont typeface="Arial" pitchFamily="34" charset="0"/>
              <a:buChar char="•"/>
            </a:pPr>
            <a:endParaRPr lang="pt-BR" sz="1600" dirty="0" smtClean="0">
              <a:solidFill>
                <a:srgbClr val="002060"/>
              </a:solidFill>
            </a:endParaRPr>
          </a:p>
          <a:p>
            <a:pPr marL="144000" indent="-144000"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Utilização de resíduos agroindustriais brasileiros para a produção de </a:t>
            </a:r>
            <a:r>
              <a:rPr lang="pt-BR" sz="1600" dirty="0" err="1" smtClean="0">
                <a:solidFill>
                  <a:srgbClr val="002060"/>
                </a:solidFill>
              </a:rPr>
              <a:t>hidrogenio</a:t>
            </a:r>
            <a:r>
              <a:rPr lang="pt-BR" sz="1600" dirty="0" smtClean="0">
                <a:solidFill>
                  <a:srgbClr val="002060"/>
                </a:solidFill>
              </a:rPr>
              <a:t> biológico;</a:t>
            </a:r>
          </a:p>
          <a:p>
            <a:pPr marL="144000" indent="-144000">
              <a:buFont typeface="Arial" pitchFamily="34" charset="0"/>
              <a:buChar char="•"/>
            </a:pPr>
            <a:endParaRPr lang="pt-BR" sz="1600" dirty="0" smtClean="0">
              <a:solidFill>
                <a:srgbClr val="002060"/>
              </a:solidFill>
            </a:endParaRPr>
          </a:p>
          <a:p>
            <a:pPr marL="144000" indent="-144000"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Degradação de herbicidas </a:t>
            </a:r>
            <a:r>
              <a:rPr lang="pt-BR" sz="1600" dirty="0" err="1" smtClean="0">
                <a:solidFill>
                  <a:srgbClr val="002060"/>
                </a:solidFill>
              </a:rPr>
              <a:t>triazínicos</a:t>
            </a:r>
            <a:r>
              <a:rPr lang="pt-BR" sz="1600" dirty="0" smtClean="0">
                <a:solidFill>
                  <a:srgbClr val="002060"/>
                </a:solidFill>
              </a:rPr>
              <a:t> mediada por </a:t>
            </a:r>
            <a:r>
              <a:rPr lang="pt-BR" sz="1600" dirty="0" err="1" smtClean="0">
                <a:solidFill>
                  <a:srgbClr val="002060"/>
                </a:solidFill>
              </a:rPr>
              <a:t>Pleurotus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ostreatus</a:t>
            </a:r>
            <a:r>
              <a:rPr lang="pt-BR" sz="1600" dirty="0" smtClean="0">
                <a:solidFill>
                  <a:srgbClr val="002060"/>
                </a:solidFill>
              </a:rPr>
              <a:t>;</a:t>
            </a:r>
          </a:p>
          <a:p>
            <a:pPr marL="144000" indent="-144000">
              <a:buFont typeface="Arial" pitchFamily="34" charset="0"/>
              <a:buChar char="•"/>
            </a:pPr>
            <a:endParaRPr lang="pt-BR" sz="1600" dirty="0" smtClean="0">
              <a:solidFill>
                <a:srgbClr val="002060"/>
              </a:solidFill>
            </a:endParaRPr>
          </a:p>
          <a:p>
            <a:pPr marL="144000" indent="-144000"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Síntese enzimática de especialidades químicas para  utilização em formulações cosméticas e cuidados pessoais. .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9" name="Triângulo isósceles 8">
            <a:hlinkClick r:id="" action="ppaction://hlinkshowjump?jump=previousslide"/>
          </p:cNvPr>
          <p:cNvSpPr/>
          <p:nvPr/>
        </p:nvSpPr>
        <p:spPr>
          <a:xfrm rot="16200000">
            <a:off x="8388350" y="403409"/>
            <a:ext cx="287337" cy="287338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2" name="Imagem 11" descr="labic-09.jpg"/>
          <p:cNvPicPr>
            <a:picLocks noChangeAspect="1"/>
          </p:cNvPicPr>
          <p:nvPr/>
        </p:nvPicPr>
        <p:blipFill>
          <a:blip r:embed="rId2" cstate="print"/>
          <a:srcRect l="19870"/>
          <a:stretch>
            <a:fillRect/>
          </a:stretch>
        </p:blipFill>
        <p:spPr>
          <a:xfrm>
            <a:off x="6876256" y="3466338"/>
            <a:ext cx="2267743" cy="1872208"/>
          </a:xfrm>
          <a:prstGeom prst="rect">
            <a:avLst/>
          </a:prstGeom>
        </p:spPr>
      </p:pic>
      <p:pic>
        <p:nvPicPr>
          <p:cNvPr id="10" name="Imagem 9" descr="labic-07.jpg"/>
          <p:cNvPicPr>
            <a:picLocks noChangeAspect="1"/>
          </p:cNvPicPr>
          <p:nvPr/>
        </p:nvPicPr>
        <p:blipFill>
          <a:blip r:embed="rId3" cstate="print"/>
          <a:srcRect r="9478"/>
          <a:stretch>
            <a:fillRect/>
          </a:stretch>
        </p:blipFill>
        <p:spPr>
          <a:xfrm>
            <a:off x="2953544" y="3466338"/>
            <a:ext cx="3816423" cy="1906878"/>
          </a:xfrm>
          <a:prstGeom prst="rect">
            <a:avLst/>
          </a:prstGeom>
        </p:spPr>
      </p:pic>
      <p:pic>
        <p:nvPicPr>
          <p:cNvPr id="11" name="Imagem 10" descr="labic-08.jpg"/>
          <p:cNvPicPr>
            <a:picLocks noChangeAspect="1"/>
          </p:cNvPicPr>
          <p:nvPr/>
        </p:nvPicPr>
        <p:blipFill>
          <a:blip r:embed="rId4" cstate="print"/>
          <a:srcRect r="9197"/>
          <a:stretch>
            <a:fillRect/>
          </a:stretch>
        </p:blipFill>
        <p:spPr>
          <a:xfrm>
            <a:off x="0" y="3466338"/>
            <a:ext cx="2843808" cy="1893378"/>
          </a:xfrm>
          <a:prstGeom prst="rect">
            <a:avLst/>
          </a:prstGeom>
        </p:spPr>
      </p:pic>
      <p:pic>
        <p:nvPicPr>
          <p:cNvPr id="13" name="Imagem 12" descr="EXIT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0" y="505033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684213" y="271671"/>
            <a:ext cx="7848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kern="0" dirty="0" smtClean="0">
                <a:solidFill>
                  <a:srgbClr val="002060"/>
                </a:solidFill>
                <a:cs typeface="+mn-cs"/>
              </a:rPr>
              <a:t>Laboratório de Catálise </a:t>
            </a:r>
            <a:r>
              <a:rPr lang="pt-BR" sz="2800" kern="0" dirty="0" err="1" smtClean="0">
                <a:solidFill>
                  <a:srgbClr val="002060"/>
                </a:solidFill>
                <a:cs typeface="+mn-cs"/>
              </a:rPr>
              <a:t>Combinatorial</a:t>
            </a:r>
            <a:r>
              <a:rPr lang="pt-BR" sz="2800" kern="0" dirty="0" smtClean="0">
                <a:solidFill>
                  <a:srgbClr val="002060"/>
                </a:solidFill>
                <a:cs typeface="+mn-cs"/>
              </a:rPr>
              <a:t> (LACCO)</a:t>
            </a:r>
          </a:p>
        </p:txBody>
      </p:sp>
      <p:sp>
        <p:nvSpPr>
          <p:cNvPr id="8" name="Triângulo isósceles 7">
            <a:hlinkClick r:id="" action="ppaction://hlinkshowjump?jump=nextslide"/>
          </p:cNvPr>
          <p:cNvSpPr/>
          <p:nvPr/>
        </p:nvSpPr>
        <p:spPr>
          <a:xfrm rot="5400000" flipH="1">
            <a:off x="8532813" y="433596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27584" y="1297791"/>
            <a:ext cx="6480720" cy="3139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Tx/>
              <a:buNone/>
            </a:pPr>
            <a:r>
              <a:rPr lang="en-US" b="1" dirty="0" err="1" smtClean="0">
                <a:solidFill>
                  <a:srgbClr val="002060"/>
                </a:solidFill>
              </a:rPr>
              <a:t>Objetivos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buFontTx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marL="180000" indent="-180000">
              <a:spcBef>
                <a:spcPts val="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2060"/>
                </a:solidFill>
              </a:rPr>
              <a:t>Síntese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rápida</a:t>
            </a:r>
            <a:r>
              <a:rPr lang="en-US" sz="1600" dirty="0">
                <a:solidFill>
                  <a:srgbClr val="002060"/>
                </a:solidFill>
              </a:rPr>
              <a:t> de um </a:t>
            </a:r>
            <a:r>
              <a:rPr lang="en-US" sz="1600" dirty="0" err="1">
                <a:solidFill>
                  <a:srgbClr val="002060"/>
                </a:solidFill>
              </a:rPr>
              <a:t>grande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número</a:t>
            </a:r>
            <a:r>
              <a:rPr lang="en-US" sz="1600" dirty="0">
                <a:solidFill>
                  <a:srgbClr val="002060"/>
                </a:solidFill>
              </a:rPr>
              <a:t> de </a:t>
            </a:r>
            <a:r>
              <a:rPr lang="en-US" sz="1600" dirty="0" err="1">
                <a:solidFill>
                  <a:srgbClr val="002060"/>
                </a:solidFill>
              </a:rPr>
              <a:t>catalisadores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gerando</a:t>
            </a:r>
            <a:r>
              <a:rPr lang="en-US" sz="1600" dirty="0">
                <a:solidFill>
                  <a:srgbClr val="002060"/>
                </a:solidFill>
              </a:rPr>
              <a:t> um </a:t>
            </a:r>
            <a:r>
              <a:rPr lang="en-US" sz="1600" dirty="0" err="1">
                <a:solidFill>
                  <a:srgbClr val="002060"/>
                </a:solidFill>
              </a:rPr>
              <a:t>banco</a:t>
            </a:r>
            <a:r>
              <a:rPr lang="en-US" sz="1600" dirty="0">
                <a:solidFill>
                  <a:srgbClr val="002060"/>
                </a:solidFill>
              </a:rPr>
              <a:t> de dados</a:t>
            </a:r>
            <a:r>
              <a:rPr lang="en-US" sz="1600" dirty="0" smtClean="0">
                <a:solidFill>
                  <a:srgbClr val="002060"/>
                </a:solidFill>
              </a:rPr>
              <a:t>;</a:t>
            </a:r>
          </a:p>
          <a:p>
            <a:pPr marL="180000" indent="-180000">
              <a:spcBef>
                <a:spcPts val="0"/>
              </a:spcBef>
              <a:buClr>
                <a:srgbClr val="002060"/>
              </a:buClr>
              <a:buFont typeface="Arial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180000" indent="-180000">
              <a:spcBef>
                <a:spcPts val="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</a:rPr>
              <a:t>caracterização</a:t>
            </a:r>
            <a:r>
              <a:rPr lang="en-US" sz="1600" dirty="0">
                <a:solidFill>
                  <a:srgbClr val="002060"/>
                </a:solidFill>
              </a:rPr>
              <a:t>  e </a:t>
            </a:r>
            <a:r>
              <a:rPr lang="en-US" sz="1600" dirty="0" err="1">
                <a:solidFill>
                  <a:srgbClr val="002060"/>
                </a:solidFill>
              </a:rPr>
              <a:t>avaliação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desses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catalisadores</a:t>
            </a:r>
            <a:r>
              <a:rPr lang="en-US" sz="1600" dirty="0" smtClean="0">
                <a:solidFill>
                  <a:srgbClr val="002060"/>
                </a:solidFill>
              </a:rPr>
              <a:t>;</a:t>
            </a:r>
          </a:p>
          <a:p>
            <a:pPr marL="180000" indent="-180000">
              <a:spcBef>
                <a:spcPts val="0"/>
              </a:spcBef>
              <a:buClr>
                <a:srgbClr val="002060"/>
              </a:buClr>
              <a:buFont typeface="Arial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180000" indent="-180000">
              <a:spcBef>
                <a:spcPts val="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</a:rPr>
              <a:t>Tratamento</a:t>
            </a:r>
            <a:r>
              <a:rPr lang="en-US" sz="1600" dirty="0">
                <a:solidFill>
                  <a:srgbClr val="002060"/>
                </a:solidFill>
              </a:rPr>
              <a:t> dos dados </a:t>
            </a:r>
            <a:r>
              <a:rPr lang="en-US" sz="1600" dirty="0" err="1">
                <a:solidFill>
                  <a:srgbClr val="002060"/>
                </a:solidFill>
              </a:rPr>
              <a:t>gerados</a:t>
            </a:r>
            <a:r>
              <a:rPr lang="en-US" sz="1600" dirty="0">
                <a:solidFill>
                  <a:srgbClr val="002060"/>
                </a:solidFill>
              </a:rPr>
              <a:t> e </a:t>
            </a:r>
            <a:r>
              <a:rPr lang="en-US" sz="1600" dirty="0" err="1">
                <a:solidFill>
                  <a:srgbClr val="002060"/>
                </a:solidFill>
              </a:rPr>
              <a:t>seleção</a:t>
            </a:r>
            <a:r>
              <a:rPr lang="en-US" sz="1600" dirty="0">
                <a:solidFill>
                  <a:srgbClr val="002060"/>
                </a:solidFill>
              </a:rPr>
              <a:t> dos </a:t>
            </a:r>
            <a:r>
              <a:rPr lang="en-US" sz="1600" dirty="0" err="1">
                <a:solidFill>
                  <a:srgbClr val="002060"/>
                </a:solidFill>
              </a:rPr>
              <a:t>melhores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resultados</a:t>
            </a:r>
            <a:r>
              <a:rPr lang="en-US" sz="1600" dirty="0" smtClean="0">
                <a:solidFill>
                  <a:srgbClr val="002060"/>
                </a:solidFill>
              </a:rPr>
              <a:t>;</a:t>
            </a:r>
          </a:p>
          <a:p>
            <a:pPr marL="180000" indent="-180000">
              <a:spcBef>
                <a:spcPts val="0"/>
              </a:spcBef>
              <a:buClr>
                <a:srgbClr val="002060"/>
              </a:buClr>
              <a:buFont typeface="Arial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180000" indent="-180000">
              <a:spcBef>
                <a:spcPts val="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</a:rPr>
              <a:t>Idealização</a:t>
            </a:r>
            <a:r>
              <a:rPr lang="en-US" sz="1600" dirty="0">
                <a:solidFill>
                  <a:srgbClr val="002060"/>
                </a:solidFill>
              </a:rPr>
              <a:t> de </a:t>
            </a:r>
            <a:r>
              <a:rPr lang="en-US" sz="1600" dirty="0" err="1">
                <a:solidFill>
                  <a:srgbClr val="002060"/>
                </a:solidFill>
              </a:rPr>
              <a:t>rotinas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experimentais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que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permitam</a:t>
            </a:r>
            <a:r>
              <a:rPr lang="en-US" sz="1600" dirty="0">
                <a:solidFill>
                  <a:srgbClr val="002060"/>
                </a:solidFill>
              </a:rPr>
              <a:t> a </a:t>
            </a:r>
            <a:r>
              <a:rPr lang="en-US" sz="1600" dirty="0" err="1">
                <a:solidFill>
                  <a:srgbClr val="002060"/>
                </a:solidFill>
              </a:rPr>
              <a:t>otimização</a:t>
            </a:r>
            <a:r>
              <a:rPr lang="en-US" sz="1600" dirty="0">
                <a:solidFill>
                  <a:srgbClr val="002060"/>
                </a:solidFill>
              </a:rPr>
              <a:t> do </a:t>
            </a:r>
            <a:r>
              <a:rPr lang="en-US" sz="1600" dirty="0" err="1">
                <a:solidFill>
                  <a:srgbClr val="002060"/>
                </a:solidFill>
              </a:rPr>
              <a:t>que</a:t>
            </a:r>
            <a:r>
              <a:rPr lang="en-US" sz="1600" dirty="0">
                <a:solidFill>
                  <a:srgbClr val="002060"/>
                </a:solidFill>
              </a:rPr>
              <a:t> se </a:t>
            </a:r>
            <a:r>
              <a:rPr lang="en-US" sz="1600" dirty="0" err="1">
                <a:solidFill>
                  <a:srgbClr val="002060"/>
                </a:solidFill>
              </a:rPr>
              <a:t>pretende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obter</a:t>
            </a:r>
            <a:r>
              <a:rPr lang="en-US" sz="16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spcBef>
                <a:spcPts val="0"/>
              </a:spcBef>
              <a:buClr>
                <a:srgbClr val="FF0000"/>
              </a:buClr>
              <a:buFont typeface="Wingdings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isósceles 3">
            <a:hlinkClick r:id="" action="ppaction://hlinkshowjump?jump=previousslide"/>
          </p:cNvPr>
          <p:cNvSpPr/>
          <p:nvPr/>
        </p:nvSpPr>
        <p:spPr>
          <a:xfrm rot="16200000">
            <a:off x="8388350" y="404664"/>
            <a:ext cx="287337" cy="287338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55576" y="1061984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002060"/>
              </a:buClr>
            </a:pPr>
            <a:r>
              <a:rPr lang="en-US" sz="1600" b="1" i="1" dirty="0" smtClean="0">
                <a:solidFill>
                  <a:srgbClr val="002060"/>
                </a:solidFill>
              </a:rPr>
              <a:t>High-</a:t>
            </a:r>
            <a:r>
              <a:rPr lang="en-US" sz="1600" b="1" i="1" dirty="0" err="1" smtClean="0">
                <a:solidFill>
                  <a:srgbClr val="002060"/>
                </a:solidFill>
              </a:rPr>
              <a:t>troughput</a:t>
            </a:r>
            <a:r>
              <a:rPr lang="en-US" sz="1600" b="1" i="1" dirty="0" smtClean="0">
                <a:solidFill>
                  <a:srgbClr val="002060"/>
                </a:solidFill>
              </a:rPr>
              <a:t> experimentation-“HTE”</a:t>
            </a:r>
          </a:p>
          <a:p>
            <a:pPr marL="342900" indent="-342900">
              <a:spcBef>
                <a:spcPct val="500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2060"/>
                </a:solidFill>
              </a:rPr>
              <a:t>Engloba</a:t>
            </a:r>
            <a:r>
              <a:rPr lang="en-US" sz="1600" dirty="0" smtClean="0">
                <a:solidFill>
                  <a:srgbClr val="002060"/>
                </a:solidFill>
              </a:rPr>
              <a:t> as </a:t>
            </a:r>
            <a:r>
              <a:rPr lang="en-US" sz="1600" dirty="0" err="1" smtClean="0">
                <a:solidFill>
                  <a:srgbClr val="002060"/>
                </a:solidFill>
              </a:rPr>
              <a:t>etapas</a:t>
            </a:r>
            <a:r>
              <a:rPr lang="en-US" sz="1600" dirty="0" smtClean="0">
                <a:solidFill>
                  <a:srgbClr val="002060"/>
                </a:solidFill>
              </a:rPr>
              <a:t> de </a:t>
            </a:r>
            <a:r>
              <a:rPr lang="en-US" sz="1600" dirty="0" err="1" smtClean="0">
                <a:solidFill>
                  <a:srgbClr val="002060"/>
                </a:solidFill>
              </a:rPr>
              <a:t>planejamento</a:t>
            </a:r>
            <a:r>
              <a:rPr lang="en-US" sz="1600" dirty="0" smtClean="0">
                <a:solidFill>
                  <a:srgbClr val="002060"/>
                </a:solidFill>
              </a:rPr>
              <a:t> “</a:t>
            </a:r>
            <a:r>
              <a:rPr lang="en-US" sz="1600" b="1" i="1" dirty="0" smtClean="0">
                <a:solidFill>
                  <a:srgbClr val="C00000"/>
                </a:solidFill>
              </a:rPr>
              <a:t>design</a:t>
            </a:r>
            <a:r>
              <a:rPr lang="en-US" sz="1600" dirty="0" smtClean="0">
                <a:solidFill>
                  <a:srgbClr val="002060"/>
                </a:solidFill>
              </a:rPr>
              <a:t>”, </a:t>
            </a:r>
            <a:r>
              <a:rPr lang="en-US" sz="1600" dirty="0" err="1" smtClean="0">
                <a:solidFill>
                  <a:srgbClr val="002060"/>
                </a:solidFill>
              </a:rPr>
              <a:t>síntese</a:t>
            </a:r>
            <a:r>
              <a:rPr lang="en-US" sz="1600" dirty="0" smtClean="0">
                <a:solidFill>
                  <a:srgbClr val="002060"/>
                </a:solidFill>
              </a:rPr>
              <a:t> e </a:t>
            </a:r>
            <a:r>
              <a:rPr lang="en-US" sz="1600" dirty="0" err="1" smtClean="0">
                <a:solidFill>
                  <a:srgbClr val="002060"/>
                </a:solidFill>
              </a:rPr>
              <a:t>avaliação</a:t>
            </a:r>
            <a:r>
              <a:rPr lang="en-US" sz="1600" dirty="0" smtClean="0">
                <a:solidFill>
                  <a:srgbClr val="002060"/>
                </a:solidFill>
              </a:rPr>
              <a:t> das </a:t>
            </a:r>
            <a:r>
              <a:rPr lang="en-US" sz="1600" dirty="0" err="1" smtClean="0">
                <a:solidFill>
                  <a:srgbClr val="002060"/>
                </a:solidFill>
              </a:rPr>
              <a:t>bibliotecas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</a:rPr>
              <a:t>geradas</a:t>
            </a:r>
            <a:r>
              <a:rPr lang="en-US" sz="1600" dirty="0" smtClean="0">
                <a:solidFill>
                  <a:srgbClr val="002060"/>
                </a:solidFill>
              </a:rPr>
              <a:t>.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9" name="Imagem 8" descr="lacco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286120"/>
            <a:ext cx="5074437" cy="3807176"/>
          </a:xfrm>
          <a:prstGeom prst="rect">
            <a:avLst/>
          </a:prstGeom>
        </p:spPr>
      </p:pic>
      <p:pic>
        <p:nvPicPr>
          <p:cNvPr id="10" name="Imagem 12" descr="EXI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39750" y="505033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271671"/>
            <a:ext cx="7848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kern="0" dirty="0" smtClean="0">
                <a:solidFill>
                  <a:srgbClr val="002060"/>
                </a:solidFill>
                <a:cs typeface="+mn-cs"/>
              </a:rPr>
              <a:t>Laboratório de Catálise </a:t>
            </a:r>
            <a:r>
              <a:rPr lang="pt-BR" sz="2800" kern="0" dirty="0" err="1" smtClean="0">
                <a:solidFill>
                  <a:srgbClr val="002060"/>
                </a:solidFill>
                <a:cs typeface="+mn-cs"/>
              </a:rPr>
              <a:t>Combinatorial</a:t>
            </a:r>
            <a:r>
              <a:rPr lang="pt-BR" sz="2800" kern="0" dirty="0" smtClean="0">
                <a:solidFill>
                  <a:srgbClr val="002060"/>
                </a:solidFill>
                <a:cs typeface="+mn-cs"/>
              </a:rPr>
              <a:t> (LACCO)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4213" y="404664"/>
            <a:ext cx="763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Corrosão e Proteção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LACOR)</a:t>
            </a:r>
          </a:p>
        </p:txBody>
      </p:sp>
      <p:sp>
        <p:nvSpPr>
          <p:cNvPr id="58370" name="Retângulo 5"/>
          <p:cNvSpPr>
            <a:spLocks noChangeArrowheads="1"/>
          </p:cNvSpPr>
          <p:nvPr/>
        </p:nvSpPr>
        <p:spPr bwMode="auto">
          <a:xfrm>
            <a:off x="755650" y="1584177"/>
            <a:ext cx="4321175" cy="26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2060"/>
                </a:solidFill>
              </a:rPr>
              <a:t>Infraestrutura</a:t>
            </a:r>
          </a:p>
          <a:p>
            <a:pPr>
              <a:spcAft>
                <a:spcPts val="600"/>
              </a:spcAft>
            </a:pPr>
            <a:endParaRPr lang="pt-BR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pt-BR" sz="1600" dirty="0">
                <a:solidFill>
                  <a:srgbClr val="002060"/>
                </a:solidFill>
              </a:rPr>
              <a:t> Setor de eletroquímica aplicada;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pt-BR" sz="1600" dirty="0">
                <a:solidFill>
                  <a:srgbClr val="002060"/>
                </a:solidFill>
              </a:rPr>
              <a:t> Setor testes de corrosão; 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pt-BR" sz="1600" dirty="0">
                <a:solidFill>
                  <a:srgbClr val="002060"/>
                </a:solidFill>
              </a:rPr>
              <a:t> Setor analítico e de microscopia;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pt-BR" sz="1600" dirty="0">
                <a:solidFill>
                  <a:srgbClr val="002060"/>
                </a:solidFill>
              </a:rPr>
              <a:t> Setor HTHP (altas temperaturas e pressão</a:t>
            </a:r>
            <a:r>
              <a:rPr lang="pt-BR" sz="1600" dirty="0" smtClean="0">
                <a:solidFill>
                  <a:srgbClr val="002060"/>
                </a:solidFill>
              </a:rPr>
              <a:t>);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pt-BR" sz="1600" dirty="0">
                <a:solidFill>
                  <a:srgbClr val="002060"/>
                </a:solidFill>
              </a:rPr>
              <a:t> Setor de </a:t>
            </a:r>
            <a:r>
              <a:rPr lang="pt-BR" sz="1600" dirty="0" err="1">
                <a:solidFill>
                  <a:srgbClr val="002060"/>
                </a:solidFill>
              </a:rPr>
              <a:t>Intemperismo</a:t>
            </a:r>
            <a:r>
              <a:rPr lang="pt-BR" sz="1600" dirty="0">
                <a:solidFill>
                  <a:srgbClr val="002060"/>
                </a:solidFill>
              </a:rPr>
              <a:t>;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pt-BR" sz="1600" dirty="0">
                <a:solidFill>
                  <a:srgbClr val="002060"/>
                </a:solidFill>
              </a:rPr>
              <a:t> Setor de Biocombustíveis. </a:t>
            </a:r>
          </a:p>
        </p:txBody>
      </p:sp>
      <p:sp>
        <p:nvSpPr>
          <p:cNvPr id="11" name="Triângulo isósceles 10">
            <a:hlinkClick r:id="" action="ppaction://hlinkshowjump?jump=nextslide"/>
          </p:cNvPr>
          <p:cNvSpPr/>
          <p:nvPr/>
        </p:nvSpPr>
        <p:spPr>
          <a:xfrm rot="5400000" flipH="1">
            <a:off x="8532813" y="54912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39750" y="62056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8374" name="Imagem 16" descr="lacor-01.jpg"/>
          <p:cNvPicPr>
            <a:picLocks noChangeAspect="1"/>
          </p:cNvPicPr>
          <p:nvPr/>
        </p:nvPicPr>
        <p:blipFill>
          <a:blip r:embed="rId2" cstate="print"/>
          <a:srcRect l="1324" t="1254" r="1900" b="3413"/>
          <a:stretch>
            <a:fillRect/>
          </a:stretch>
        </p:blipFill>
        <p:spPr bwMode="auto">
          <a:xfrm>
            <a:off x="5393223" y="1700808"/>
            <a:ext cx="342724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12" descr="EXI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733207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620613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9395" name="Retângulo 5"/>
          <p:cNvSpPr>
            <a:spLocks noChangeArrowheads="1"/>
          </p:cNvSpPr>
          <p:nvPr/>
        </p:nvSpPr>
        <p:spPr bwMode="auto">
          <a:xfrm>
            <a:off x="755650" y="1052736"/>
            <a:ext cx="4321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</a:rPr>
              <a:t>Infraestrutura</a:t>
            </a:r>
            <a:endParaRPr lang="pt-BR" sz="1600">
              <a:solidFill>
                <a:srgbClr val="002060"/>
              </a:solidFill>
            </a:endParaRPr>
          </a:p>
        </p:txBody>
      </p:sp>
      <p:pic>
        <p:nvPicPr>
          <p:cNvPr id="59396" name="Imagem 18" descr="lacor-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" y="1473424"/>
            <a:ext cx="25908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Imagem 19" descr="lacor-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5838" y="1473424"/>
            <a:ext cx="2414587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Imagem 20" descr="lacor-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1550" y="1473424"/>
            <a:ext cx="2481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Imagem 21" descr="lacor-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3418111"/>
            <a:ext cx="28956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Imagem 22" descr="lacor-0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18111"/>
            <a:ext cx="347186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riângulo isósceles 23">
            <a:hlinkClick r:id="" action="ppaction://hlinkshowjump?jump=nextslide"/>
          </p:cNvPr>
          <p:cNvSpPr/>
          <p:nvPr/>
        </p:nvSpPr>
        <p:spPr>
          <a:xfrm rot="5400000" flipH="1">
            <a:off x="8532813" y="549176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Triângulo isósceles 24">
            <a:hlinkClick r:id="" action="ppaction://hlinkshowjump?jump=previousslide"/>
          </p:cNvPr>
          <p:cNvSpPr/>
          <p:nvPr/>
        </p:nvSpPr>
        <p:spPr>
          <a:xfrm rot="16200000">
            <a:off x="8101013" y="549176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84213" y="404713"/>
            <a:ext cx="763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Corrosão e Proteção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LACOR)</a:t>
            </a:r>
          </a:p>
        </p:txBody>
      </p:sp>
      <p:pic>
        <p:nvPicPr>
          <p:cNvPr id="13" name="Imagem 12" descr="EXI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9788" y="5733207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619422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0419" name="CaixaDeTexto 11"/>
          <p:cNvSpPr txBox="1">
            <a:spLocks noChangeArrowheads="1"/>
          </p:cNvSpPr>
          <p:nvPr/>
        </p:nvSpPr>
        <p:spPr bwMode="auto">
          <a:xfrm>
            <a:off x="611188" y="4365650"/>
            <a:ext cx="30972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100"/>
              <a:t>Laboratório de Corrosão/Eletroquímica</a:t>
            </a:r>
          </a:p>
        </p:txBody>
      </p:sp>
      <p:pic>
        <p:nvPicPr>
          <p:cNvPr id="60420" name="Picture 19" descr="Lacor 2"/>
          <p:cNvPicPr>
            <a:picLocks noChangeAspect="1" noChangeArrowheads="1"/>
          </p:cNvPicPr>
          <p:nvPr/>
        </p:nvPicPr>
        <p:blipFill>
          <a:blip r:embed="rId2" cstate="print"/>
          <a:srcRect t="18634" r="32985" b="23900"/>
          <a:stretch>
            <a:fillRect/>
          </a:stretch>
        </p:blipFill>
        <p:spPr bwMode="auto">
          <a:xfrm>
            <a:off x="611188" y="1628800"/>
            <a:ext cx="371157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17" descr="26"/>
          <p:cNvPicPr>
            <a:picLocks noChangeAspect="1" noChangeArrowheads="1"/>
          </p:cNvPicPr>
          <p:nvPr/>
        </p:nvPicPr>
        <p:blipFill>
          <a:blip r:embed="rId3" cstate="print"/>
          <a:srcRect r="7704"/>
          <a:stretch>
            <a:fillRect/>
          </a:stretch>
        </p:blipFill>
        <p:spPr bwMode="auto">
          <a:xfrm>
            <a:off x="4787900" y="1628800"/>
            <a:ext cx="373697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CaixaDeTexto 19"/>
          <p:cNvSpPr txBox="1">
            <a:spLocks noChangeArrowheads="1"/>
          </p:cNvSpPr>
          <p:nvPr/>
        </p:nvSpPr>
        <p:spPr bwMode="auto">
          <a:xfrm>
            <a:off x="4787900" y="4437087"/>
            <a:ext cx="30972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100"/>
              <a:t>Microscópio de Força Atômica</a:t>
            </a:r>
          </a:p>
        </p:txBody>
      </p:sp>
      <p:sp>
        <p:nvSpPr>
          <p:cNvPr id="25" name="Triângulo isósceles 24">
            <a:hlinkClick r:id="" action="ppaction://hlinkshowjump?jump=nextslide"/>
          </p:cNvPr>
          <p:cNvSpPr/>
          <p:nvPr/>
        </p:nvSpPr>
        <p:spPr>
          <a:xfrm rot="5400000" flipH="1">
            <a:off x="8532813" y="547985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Triângulo isósceles 25">
            <a:hlinkClick r:id="" action="ppaction://hlinkshowjump?jump=previousslide"/>
          </p:cNvPr>
          <p:cNvSpPr/>
          <p:nvPr/>
        </p:nvSpPr>
        <p:spPr>
          <a:xfrm rot="16200000">
            <a:off x="8101013" y="547985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84213" y="403522"/>
            <a:ext cx="763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Corrosão e Proteção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LACOR)</a:t>
            </a:r>
          </a:p>
        </p:txBody>
      </p:sp>
      <p:pic>
        <p:nvPicPr>
          <p:cNvPr id="11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33207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0" descr="Lacor 1"/>
          <p:cNvPicPr>
            <a:picLocks noChangeAspect="1" noChangeArrowheads="1"/>
          </p:cNvPicPr>
          <p:nvPr/>
        </p:nvPicPr>
        <p:blipFill>
          <a:blip r:embed="rId2" cstate="print"/>
          <a:srcRect t="15965"/>
          <a:stretch>
            <a:fillRect/>
          </a:stretch>
        </p:blipFill>
        <p:spPr bwMode="auto">
          <a:xfrm>
            <a:off x="4572000" y="1556495"/>
            <a:ext cx="379571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CaixaDeTexto 21"/>
          <p:cNvSpPr txBox="1">
            <a:spLocks noChangeArrowheads="1"/>
          </p:cNvSpPr>
          <p:nvPr/>
        </p:nvSpPr>
        <p:spPr bwMode="auto">
          <a:xfrm>
            <a:off x="4572000" y="4509245"/>
            <a:ext cx="31686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100"/>
              <a:t>Fluorescência de Raios-X e Espectroscopia de Infravermelho</a:t>
            </a:r>
          </a:p>
        </p:txBody>
      </p:sp>
      <p:pic>
        <p:nvPicPr>
          <p:cNvPr id="61445" name="Picture 5" descr="caixas 1"/>
          <p:cNvPicPr>
            <a:picLocks noChangeAspect="1" noChangeArrowheads="1"/>
          </p:cNvPicPr>
          <p:nvPr/>
        </p:nvPicPr>
        <p:blipFill>
          <a:blip r:embed="rId3" cstate="print"/>
          <a:srcRect t="26225"/>
          <a:stretch>
            <a:fillRect/>
          </a:stretch>
        </p:blipFill>
        <p:spPr bwMode="auto">
          <a:xfrm>
            <a:off x="971550" y="1556495"/>
            <a:ext cx="29479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CaixaDeTexto 23"/>
          <p:cNvSpPr txBox="1">
            <a:spLocks noChangeArrowheads="1"/>
          </p:cNvSpPr>
          <p:nvPr/>
        </p:nvSpPr>
        <p:spPr bwMode="auto">
          <a:xfrm>
            <a:off x="971550" y="4509245"/>
            <a:ext cx="2160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100"/>
              <a:t>Estudo de proteção anticorrosiva em dutos</a:t>
            </a:r>
          </a:p>
        </p:txBody>
      </p:sp>
      <p:sp>
        <p:nvSpPr>
          <p:cNvPr id="14" name="Triângulo isósceles 13">
            <a:hlinkClick r:id="" action="ppaction://hlinkshowjump?jump=previousslide"/>
          </p:cNvPr>
          <p:cNvSpPr/>
          <p:nvPr/>
        </p:nvSpPr>
        <p:spPr>
          <a:xfrm rot="16200000">
            <a:off x="8388350" y="519510"/>
            <a:ext cx="287337" cy="287338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33207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684213" y="404664"/>
            <a:ext cx="763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Corrosão e Proteção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LACOR)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39750" y="62056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ângulo 5"/>
          <p:cNvSpPr>
            <a:spLocks noChangeArrowheads="1"/>
          </p:cNvSpPr>
          <p:nvPr/>
        </p:nvSpPr>
        <p:spPr bwMode="auto">
          <a:xfrm>
            <a:off x="755650" y="1389807"/>
            <a:ext cx="432117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rgbClr val="002060"/>
                </a:solidFill>
              </a:rPr>
              <a:t>o </a:t>
            </a:r>
            <a:r>
              <a:rPr lang="pt-BR" sz="1600" b="1" i="1" dirty="0">
                <a:solidFill>
                  <a:srgbClr val="002060"/>
                </a:solidFill>
              </a:rPr>
              <a:t>LAH2S</a:t>
            </a:r>
            <a:r>
              <a:rPr lang="pt-BR" sz="1600" dirty="0">
                <a:solidFill>
                  <a:srgbClr val="002060"/>
                </a:solidFill>
              </a:rPr>
              <a:t> avalia a </a:t>
            </a:r>
            <a:r>
              <a:rPr lang="pt-BR" sz="1600" b="1" i="1" dirty="0">
                <a:solidFill>
                  <a:srgbClr val="002060"/>
                </a:solidFill>
              </a:rPr>
              <a:t>integridade de materiais</a:t>
            </a:r>
            <a:r>
              <a:rPr lang="pt-BR" sz="1600" dirty="0">
                <a:solidFill>
                  <a:srgbClr val="002060"/>
                </a:solidFill>
              </a:rPr>
              <a:t> utilizados no transporte de petróleo em águas profundas, atua na qualificação de revestimentos de alto desempenho e na eficiência de </a:t>
            </a:r>
            <a:r>
              <a:rPr lang="pt-BR" sz="1600" b="1" i="1" dirty="0">
                <a:solidFill>
                  <a:srgbClr val="002060"/>
                </a:solidFill>
              </a:rPr>
              <a:t>produtos químicos e em inibidores de corrosão</a:t>
            </a:r>
            <a:r>
              <a:rPr lang="pt-BR" sz="1600" dirty="0">
                <a:solidFill>
                  <a:srgbClr val="002060"/>
                </a:solidFill>
              </a:rPr>
              <a:t> utilizados nos fluidos de </a:t>
            </a:r>
            <a:r>
              <a:rPr lang="pt-BR" sz="1600" dirty="0" err="1">
                <a:solidFill>
                  <a:srgbClr val="002060"/>
                </a:solidFill>
              </a:rPr>
              <a:t>completação</a:t>
            </a:r>
            <a:r>
              <a:rPr lang="pt-BR" sz="1600" dirty="0">
                <a:solidFill>
                  <a:srgbClr val="002060"/>
                </a:solidFill>
              </a:rPr>
              <a:t> e de estimulação ácida, </a:t>
            </a:r>
            <a:r>
              <a:rPr lang="pt-BR" sz="1600" b="1" i="1" dirty="0" err="1">
                <a:solidFill>
                  <a:srgbClr val="002060"/>
                </a:solidFill>
              </a:rPr>
              <a:t>sequestrantes</a:t>
            </a:r>
            <a:r>
              <a:rPr lang="pt-BR" sz="1600" b="1" i="1" dirty="0">
                <a:solidFill>
                  <a:srgbClr val="002060"/>
                </a:solidFill>
              </a:rPr>
              <a:t> de H</a:t>
            </a:r>
            <a:r>
              <a:rPr lang="pt-BR" sz="1600" b="1" i="1" baseline="-25000" dirty="0">
                <a:solidFill>
                  <a:srgbClr val="002060"/>
                </a:solidFill>
              </a:rPr>
              <a:t>2</a:t>
            </a:r>
            <a:r>
              <a:rPr lang="pt-BR" sz="1600" b="1" i="1" dirty="0">
                <a:solidFill>
                  <a:srgbClr val="002060"/>
                </a:solidFill>
              </a:rPr>
              <a:t>S</a:t>
            </a:r>
            <a:r>
              <a:rPr lang="pt-BR" sz="1600" i="1" dirty="0">
                <a:solidFill>
                  <a:srgbClr val="002060"/>
                </a:solidFill>
              </a:rPr>
              <a:t>.</a:t>
            </a:r>
          </a:p>
          <a:p>
            <a:endParaRPr lang="pt-BR" sz="1600" dirty="0">
              <a:solidFill>
                <a:srgbClr val="002060"/>
              </a:solidFill>
            </a:endParaRPr>
          </a:p>
          <a:p>
            <a:r>
              <a:rPr lang="pt-BR" sz="1600" dirty="0">
                <a:solidFill>
                  <a:srgbClr val="002060"/>
                </a:solidFill>
              </a:rPr>
              <a:t>São reproduzidas em laboratório as condições encontradas na exploração e produção de óleo e </a:t>
            </a:r>
            <a:r>
              <a:rPr lang="pt-BR" sz="1600" dirty="0" smtClean="0">
                <a:solidFill>
                  <a:srgbClr val="002060"/>
                </a:solidFill>
              </a:rPr>
              <a:t>gás, </a:t>
            </a:r>
            <a:r>
              <a:rPr lang="pt-BR" sz="1600" dirty="0">
                <a:solidFill>
                  <a:srgbClr val="002060"/>
                </a:solidFill>
              </a:rPr>
              <a:t>ambiente contendo H</a:t>
            </a:r>
            <a:r>
              <a:rPr lang="pt-BR" sz="1600" baseline="-25000" dirty="0">
                <a:solidFill>
                  <a:srgbClr val="002060"/>
                </a:solidFill>
              </a:rPr>
              <a:t>2</a:t>
            </a:r>
            <a:r>
              <a:rPr lang="pt-BR" sz="1600" dirty="0">
                <a:solidFill>
                  <a:srgbClr val="002060"/>
                </a:solidFill>
              </a:rPr>
              <a:t>S e </a:t>
            </a:r>
            <a:r>
              <a:rPr lang="pt-BR" sz="1600" dirty="0" smtClean="0">
                <a:solidFill>
                  <a:srgbClr val="002060"/>
                </a:solidFill>
              </a:rPr>
              <a:t>CO</a:t>
            </a:r>
            <a:r>
              <a:rPr lang="pt-BR" sz="1600" baseline="-25000" dirty="0" smtClean="0">
                <a:solidFill>
                  <a:srgbClr val="002060"/>
                </a:solidFill>
              </a:rPr>
              <a:t>2</a:t>
            </a:r>
            <a:r>
              <a:rPr lang="pt-BR" sz="1600" dirty="0" smtClean="0">
                <a:solidFill>
                  <a:srgbClr val="002060"/>
                </a:solidFill>
              </a:rPr>
              <a:t>.</a:t>
            </a:r>
          </a:p>
          <a:p>
            <a:endParaRPr lang="pt-BR" sz="1600" dirty="0" smtClean="0">
              <a:solidFill>
                <a:srgbClr val="002060"/>
              </a:solidFill>
            </a:endParaRPr>
          </a:p>
          <a:p>
            <a:r>
              <a:rPr lang="pt-BR" sz="1600" dirty="0" smtClean="0">
                <a:solidFill>
                  <a:srgbClr val="002060"/>
                </a:solidFill>
              </a:rPr>
              <a:t>Capacitado </a:t>
            </a:r>
            <a:r>
              <a:rPr lang="pt-BR" sz="1600" dirty="0">
                <a:solidFill>
                  <a:srgbClr val="002060"/>
                </a:solidFill>
              </a:rPr>
              <a:t>para simular </a:t>
            </a:r>
            <a:r>
              <a:rPr lang="pt-BR" sz="1600" b="1" dirty="0">
                <a:solidFill>
                  <a:srgbClr val="002060"/>
                </a:solidFill>
              </a:rPr>
              <a:t>Cenário Pré-Sal – Alta Pressão e Oxigênio Zero 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11" name="Triângulo isósceles 10">
            <a:hlinkClick r:id="" action="ppaction://hlinkshowjump?jump=nextslide"/>
          </p:cNvPr>
          <p:cNvSpPr/>
          <p:nvPr/>
        </p:nvSpPr>
        <p:spPr>
          <a:xfrm rot="5400000" flipH="1">
            <a:off x="8532813" y="536972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39750" y="56202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375047"/>
            <a:ext cx="7848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H</a:t>
            </a:r>
            <a:r>
              <a:rPr lang="pt-BR" sz="2400" kern="0" baseline="-25000" dirty="0" smtClean="0">
                <a:solidFill>
                  <a:srgbClr val="002060"/>
                </a:solidFill>
                <a:cs typeface="+mn-cs"/>
              </a:rPr>
              <a:t>2</a:t>
            </a: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S, CO</a:t>
            </a:r>
            <a:r>
              <a:rPr lang="pt-BR" sz="2400" kern="0" baseline="-25000" dirty="0" smtClean="0">
                <a:solidFill>
                  <a:srgbClr val="002060"/>
                </a:solidFill>
                <a:cs typeface="+mn-cs"/>
              </a:rPr>
              <a:t>2</a:t>
            </a: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 e </a:t>
            </a:r>
            <a:r>
              <a:rPr lang="pt-BR" sz="2400" kern="0" dirty="0" err="1" smtClean="0">
                <a:solidFill>
                  <a:srgbClr val="002060"/>
                </a:solidFill>
                <a:cs typeface="+mn-cs"/>
              </a:rPr>
              <a:t>Corrosividade</a:t>
            </a: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LAH2S)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13" name="Imagem 12" descr="lah2s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502792"/>
            <a:ext cx="3304032" cy="3285744"/>
          </a:xfrm>
          <a:prstGeom prst="rect">
            <a:avLst/>
          </a:prstGeom>
        </p:spPr>
      </p:pic>
      <p:pic>
        <p:nvPicPr>
          <p:cNvPr id="8" name="Imagem 12" descr="EXI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3010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3014" name="CaixaDeTexto 12"/>
          <p:cNvSpPr txBox="1">
            <a:spLocks noChangeArrowheads="1"/>
          </p:cNvSpPr>
          <p:nvPr/>
        </p:nvSpPr>
        <p:spPr bwMode="auto">
          <a:xfrm>
            <a:off x="2843808" y="4293096"/>
            <a:ext cx="61561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  <a:latin typeface="Calibri" pitchFamily="34" charset="0"/>
              </a:rPr>
              <a:t>  Organização Social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  <a:latin typeface="Calibri" pitchFamily="34" charset="0"/>
              </a:rPr>
              <a:t>  Aliança </a:t>
            </a:r>
            <a:r>
              <a:rPr lang="pt-BR" sz="2400" b="1" dirty="0">
                <a:solidFill>
                  <a:srgbClr val="002060"/>
                </a:solidFill>
                <a:latin typeface="Calibri" pitchFamily="34" charset="0"/>
              </a:rPr>
              <a:t>Estratégica Pública e </a:t>
            </a:r>
            <a:r>
              <a:rPr lang="pt-BR" sz="2400" b="1" dirty="0" smtClean="0">
                <a:solidFill>
                  <a:srgbClr val="002060"/>
                </a:solidFill>
                <a:latin typeface="Calibri" pitchFamily="34" charset="0"/>
              </a:rPr>
              <a:t>Privada</a:t>
            </a:r>
          </a:p>
        </p:txBody>
      </p:sp>
      <p:pic>
        <p:nvPicPr>
          <p:cNvPr id="6" name="Imagem 5" descr="logo_embrapii_TEXTOEM REAL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4080" y="-22160"/>
            <a:ext cx="9180536" cy="44090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ângulo isósceles 19">
            <a:hlinkClick r:id="" action="ppaction://hlinkshowjump?jump=previousslide"/>
          </p:cNvPr>
          <p:cNvSpPr/>
          <p:nvPr/>
        </p:nvSpPr>
        <p:spPr>
          <a:xfrm rot="16200000">
            <a:off x="8388350" y="536972"/>
            <a:ext cx="287337" cy="287338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39750" y="56202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684213" y="375047"/>
            <a:ext cx="7848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H</a:t>
            </a:r>
            <a:r>
              <a:rPr lang="pt-BR" sz="2400" kern="0" baseline="-25000" dirty="0" smtClean="0">
                <a:solidFill>
                  <a:srgbClr val="002060"/>
                </a:solidFill>
                <a:cs typeface="+mn-cs"/>
              </a:rPr>
              <a:t>2</a:t>
            </a: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S, CO</a:t>
            </a:r>
            <a:r>
              <a:rPr lang="pt-BR" sz="2400" kern="0" baseline="-25000" dirty="0" smtClean="0">
                <a:solidFill>
                  <a:srgbClr val="002060"/>
                </a:solidFill>
                <a:cs typeface="+mn-cs"/>
              </a:rPr>
              <a:t>2</a:t>
            </a: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 e </a:t>
            </a:r>
            <a:r>
              <a:rPr lang="pt-BR" sz="2400" kern="0" dirty="0" err="1" smtClean="0">
                <a:solidFill>
                  <a:srgbClr val="002060"/>
                </a:solidFill>
                <a:cs typeface="+mn-cs"/>
              </a:rPr>
              <a:t>Corrosividade</a:t>
            </a: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LAH2S)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16" name="Imagem 15" descr="lah2s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86768"/>
            <a:ext cx="1938528" cy="2602992"/>
          </a:xfrm>
          <a:prstGeom prst="rect">
            <a:avLst/>
          </a:prstGeom>
        </p:spPr>
      </p:pic>
      <p:pic>
        <p:nvPicPr>
          <p:cNvPr id="19" name="Imagem 18" descr="lah2s-03.p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286768"/>
            <a:ext cx="1292352" cy="2578608"/>
          </a:xfrm>
          <a:prstGeom prst="rect">
            <a:avLst/>
          </a:prstGeom>
        </p:spPr>
      </p:pic>
      <p:pic>
        <p:nvPicPr>
          <p:cNvPr id="21" name="Imagem 20" descr="lah2s-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286768"/>
            <a:ext cx="3011424" cy="2517648"/>
          </a:xfrm>
          <a:prstGeom prst="rect">
            <a:avLst/>
          </a:prstGeom>
        </p:spPr>
      </p:pic>
      <p:pic>
        <p:nvPicPr>
          <p:cNvPr id="22" name="Imagem 21" descr="lah2s-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2" y="1286768"/>
            <a:ext cx="1305339" cy="2509997"/>
          </a:xfrm>
          <a:prstGeom prst="rect">
            <a:avLst/>
          </a:prstGeom>
        </p:spPr>
      </p:pic>
      <p:pic>
        <p:nvPicPr>
          <p:cNvPr id="23" name="Imagem 22" descr="lah2s-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4167088"/>
            <a:ext cx="1810512" cy="1365504"/>
          </a:xfrm>
          <a:prstGeom prst="rect">
            <a:avLst/>
          </a:prstGeom>
        </p:spPr>
      </p:pic>
      <p:pic>
        <p:nvPicPr>
          <p:cNvPr id="24" name="Imagem 23" descr="lah2s-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4167088"/>
            <a:ext cx="1621536" cy="1377696"/>
          </a:xfrm>
          <a:prstGeom prst="rect">
            <a:avLst/>
          </a:prstGeom>
        </p:spPr>
      </p:pic>
      <p:pic>
        <p:nvPicPr>
          <p:cNvPr id="25" name="Imagem 24" descr="lah2s-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39952" y="4167088"/>
            <a:ext cx="1560576" cy="1389888"/>
          </a:xfrm>
          <a:prstGeom prst="rect">
            <a:avLst/>
          </a:prstGeom>
        </p:spPr>
      </p:pic>
      <p:pic>
        <p:nvPicPr>
          <p:cNvPr id="26" name="Imagem 25" descr="lah2s-0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6136" y="4167088"/>
            <a:ext cx="1664208" cy="1426464"/>
          </a:xfrm>
          <a:prstGeom prst="rect">
            <a:avLst/>
          </a:prstGeom>
        </p:spPr>
      </p:pic>
      <p:pic>
        <p:nvPicPr>
          <p:cNvPr id="27" name="Imagem 26" descr="lah2s-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6336" y="4167088"/>
            <a:ext cx="1072896" cy="1426464"/>
          </a:xfrm>
          <a:prstGeom prst="rect">
            <a:avLst/>
          </a:prstGeom>
        </p:spPr>
      </p:pic>
      <p:pic>
        <p:nvPicPr>
          <p:cNvPr id="28" name="Imagem 12" descr="EXIT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ângulo 5"/>
          <p:cNvSpPr>
            <a:spLocks noChangeArrowheads="1"/>
          </p:cNvSpPr>
          <p:nvPr/>
        </p:nvSpPr>
        <p:spPr bwMode="auto">
          <a:xfrm>
            <a:off x="827088" y="1307669"/>
            <a:ext cx="792162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buFontTx/>
              <a:buChar char="-"/>
            </a:pPr>
            <a:r>
              <a:rPr lang="pt-BR" sz="1600" dirty="0" smtClean="0">
                <a:solidFill>
                  <a:srgbClr val="002060"/>
                </a:solidFill>
              </a:rPr>
              <a:t> Diagnose </a:t>
            </a:r>
            <a:r>
              <a:rPr lang="pt-BR" sz="1600" dirty="0">
                <a:solidFill>
                  <a:srgbClr val="002060"/>
                </a:solidFill>
              </a:rPr>
              <a:t>do processo de biocorrosão em </a:t>
            </a:r>
            <a:r>
              <a:rPr lang="pt-BR" sz="1600" dirty="0" smtClean="0">
                <a:solidFill>
                  <a:srgbClr val="002060"/>
                </a:solidFill>
              </a:rPr>
              <a:t>industrias;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buFontTx/>
              <a:buChar char="-"/>
            </a:pPr>
            <a:r>
              <a:rPr lang="pt-BR" sz="1600" dirty="0" smtClean="0">
                <a:solidFill>
                  <a:srgbClr val="002060"/>
                </a:solidFill>
              </a:rPr>
              <a:t> Avaliação </a:t>
            </a:r>
            <a:r>
              <a:rPr lang="pt-BR" sz="1600" dirty="0">
                <a:solidFill>
                  <a:srgbClr val="002060"/>
                </a:solidFill>
              </a:rPr>
              <a:t>de microrganismos relacionados à biocorrosão – técnica de cultivo e por biologia molecular </a:t>
            </a:r>
            <a:r>
              <a:rPr lang="pt-BR" sz="1600" dirty="0" smtClean="0">
                <a:solidFill>
                  <a:srgbClr val="002060"/>
                </a:solidFill>
              </a:rPr>
              <a:t>;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buFontTx/>
              <a:buChar char="-"/>
            </a:pPr>
            <a:r>
              <a:rPr lang="pt-BR" sz="1600" dirty="0" smtClean="0">
                <a:solidFill>
                  <a:srgbClr val="002060"/>
                </a:solidFill>
              </a:rPr>
              <a:t> Análise </a:t>
            </a:r>
            <a:r>
              <a:rPr lang="pt-BR" sz="1600" dirty="0">
                <a:solidFill>
                  <a:srgbClr val="002060"/>
                </a:solidFill>
              </a:rPr>
              <a:t>da diversidade de microrganismos por biologia </a:t>
            </a:r>
            <a:r>
              <a:rPr lang="pt-BR" sz="1600" dirty="0" smtClean="0">
                <a:solidFill>
                  <a:srgbClr val="002060"/>
                </a:solidFill>
              </a:rPr>
              <a:t>molecular;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buFontTx/>
              <a:buChar char="-"/>
            </a:pPr>
            <a:r>
              <a:rPr lang="pt-BR" sz="1600" dirty="0" smtClean="0">
                <a:solidFill>
                  <a:srgbClr val="002060"/>
                </a:solidFill>
              </a:rPr>
              <a:t> Identificação </a:t>
            </a:r>
            <a:r>
              <a:rPr lang="pt-BR" sz="1600" dirty="0">
                <a:solidFill>
                  <a:srgbClr val="002060"/>
                </a:solidFill>
              </a:rPr>
              <a:t>de bactérias e fungos através de sequenciamento </a:t>
            </a:r>
            <a:r>
              <a:rPr lang="pt-BR" sz="1600" dirty="0" smtClean="0">
                <a:solidFill>
                  <a:srgbClr val="002060"/>
                </a:solidFill>
              </a:rPr>
              <a:t>genético;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buFontTx/>
              <a:buChar char="-"/>
            </a:pPr>
            <a:r>
              <a:rPr lang="pt-BR" sz="1600" dirty="0" smtClean="0">
                <a:solidFill>
                  <a:srgbClr val="002060"/>
                </a:solidFill>
              </a:rPr>
              <a:t> Avaliação </a:t>
            </a:r>
            <a:r>
              <a:rPr lang="pt-BR" sz="1600" dirty="0">
                <a:solidFill>
                  <a:srgbClr val="002060"/>
                </a:solidFill>
              </a:rPr>
              <a:t>da eficiência de </a:t>
            </a:r>
            <a:r>
              <a:rPr lang="pt-BR" sz="1600" dirty="0" smtClean="0">
                <a:solidFill>
                  <a:srgbClr val="002060"/>
                </a:solidFill>
              </a:rPr>
              <a:t>biocidas;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1600" dirty="0" smtClean="0">
                <a:solidFill>
                  <a:srgbClr val="002060"/>
                </a:solidFill>
              </a:rPr>
              <a:t>- </a:t>
            </a:r>
            <a:r>
              <a:rPr lang="pt-BR" sz="1600" dirty="0">
                <a:solidFill>
                  <a:srgbClr val="002060"/>
                </a:solidFill>
              </a:rPr>
              <a:t>Estudo  da formação de biofilmes em superfícies metálicas e não </a:t>
            </a:r>
            <a:r>
              <a:rPr lang="pt-BR" sz="1600" dirty="0" smtClean="0">
                <a:solidFill>
                  <a:srgbClr val="002060"/>
                </a:solidFill>
              </a:rPr>
              <a:t>metálicas;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1600" dirty="0">
                <a:solidFill>
                  <a:srgbClr val="002060"/>
                </a:solidFill>
              </a:rPr>
              <a:t>- Análise de biofilmes por imagem (microscopia de fluorescência, </a:t>
            </a:r>
            <a:r>
              <a:rPr lang="pt-BR" sz="1600" dirty="0" err="1">
                <a:solidFill>
                  <a:srgbClr val="002060"/>
                </a:solidFill>
              </a:rPr>
              <a:t>confocal</a:t>
            </a:r>
            <a:r>
              <a:rPr lang="pt-BR" sz="1600" dirty="0">
                <a:solidFill>
                  <a:srgbClr val="002060"/>
                </a:solidFill>
              </a:rPr>
              <a:t> e eletrônica de varredura</a:t>
            </a:r>
            <a:r>
              <a:rPr lang="pt-BR" sz="1600" dirty="0" smtClean="0">
                <a:solidFill>
                  <a:srgbClr val="002060"/>
                </a:solidFill>
              </a:rPr>
              <a:t>);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1600" dirty="0">
                <a:solidFill>
                  <a:srgbClr val="002060"/>
                </a:solidFill>
              </a:rPr>
              <a:t>- Avaliação de susceptibilidade de revestimentos à adesão </a:t>
            </a:r>
            <a:r>
              <a:rPr lang="pt-BR" sz="1600" dirty="0" smtClean="0">
                <a:solidFill>
                  <a:srgbClr val="002060"/>
                </a:solidFill>
              </a:rPr>
              <a:t>microbiana;</a:t>
            </a:r>
            <a:endParaRPr lang="pt-BR" sz="1600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</a:pPr>
            <a:r>
              <a:rPr lang="pt-BR" sz="1600" dirty="0">
                <a:solidFill>
                  <a:srgbClr val="002060"/>
                </a:solidFill>
              </a:rPr>
              <a:t>- Avaliação de biodegradação de materiais </a:t>
            </a:r>
            <a:r>
              <a:rPr lang="pt-BR" sz="1600" dirty="0" err="1" smtClean="0">
                <a:solidFill>
                  <a:srgbClr val="002060"/>
                </a:solidFill>
              </a:rPr>
              <a:t>não-metálicos</a:t>
            </a:r>
            <a:r>
              <a:rPr lang="pt-BR" sz="1600" dirty="0" smtClean="0">
                <a:solidFill>
                  <a:srgbClr val="002060"/>
                </a:solidFill>
              </a:rPr>
              <a:t>.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11" name="Triângulo isósceles 10">
            <a:hlinkClick r:id="" action="ppaction://hlinkshowjump?jump=nextslide"/>
          </p:cNvPr>
          <p:cNvSpPr/>
          <p:nvPr/>
        </p:nvSpPr>
        <p:spPr>
          <a:xfrm rot="5400000" flipH="1">
            <a:off x="8532813" y="47736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9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684213" y="351211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 smtClean="0">
                <a:solidFill>
                  <a:srgbClr val="002060"/>
                </a:solidFill>
              </a:rPr>
              <a:t>Laboratório de Biocorrosão e Biodegradação (</a:t>
            </a:r>
            <a:r>
              <a:rPr lang="pt-BR" sz="2400" dirty="0">
                <a:solidFill>
                  <a:srgbClr val="002060"/>
                </a:solidFill>
              </a:rPr>
              <a:t>LABIO)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39750" y="53346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ângulo isósceles 8">
            <a:hlinkClick r:id="" action="ppaction://hlinkshowjump?jump=nextslide"/>
          </p:cNvPr>
          <p:cNvSpPr/>
          <p:nvPr/>
        </p:nvSpPr>
        <p:spPr>
          <a:xfrm rot="5400000" flipH="1">
            <a:off x="8532813" y="46202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Triângulo isósceles 9">
            <a:hlinkClick r:id="" action="ppaction://hlinkshowjump?jump=previousslide"/>
          </p:cNvPr>
          <p:cNvSpPr/>
          <p:nvPr/>
        </p:nvSpPr>
        <p:spPr>
          <a:xfrm rot="16200000">
            <a:off x="8101013" y="46202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3"/>
          <p:cNvSpPr txBox="1">
            <a:spLocks noChangeArrowheads="1"/>
          </p:cNvSpPr>
          <p:nvPr/>
        </p:nvSpPr>
        <p:spPr bwMode="auto">
          <a:xfrm>
            <a:off x="684213" y="351211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 smtClean="0">
                <a:solidFill>
                  <a:srgbClr val="002060"/>
                </a:solidFill>
              </a:rPr>
              <a:t>Laboratório de Biocorrosão e Biodegradação (</a:t>
            </a:r>
            <a:r>
              <a:rPr lang="pt-BR" sz="2400" dirty="0">
                <a:solidFill>
                  <a:srgbClr val="002060"/>
                </a:solidFill>
              </a:rPr>
              <a:t>LABIO)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39750" y="53346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2" name="Imagem 11" descr="labio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66184"/>
            <a:ext cx="7999445" cy="4767072"/>
          </a:xfrm>
          <a:prstGeom prst="rect">
            <a:avLst/>
          </a:prstGeom>
        </p:spPr>
      </p:pic>
      <p:pic>
        <p:nvPicPr>
          <p:cNvPr id="11" name="Imagem 12" descr="EXI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ângulo isósceles 8">
            <a:hlinkClick r:id="" action="ppaction://hlinkshowjump?jump=nextslide"/>
          </p:cNvPr>
          <p:cNvSpPr/>
          <p:nvPr/>
        </p:nvSpPr>
        <p:spPr>
          <a:xfrm rot="5400000" flipH="1">
            <a:off x="8532813" y="47736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Triângulo isósceles 9">
            <a:hlinkClick r:id="" action="ppaction://hlinkshowjump?jump=previousslide"/>
          </p:cNvPr>
          <p:cNvSpPr/>
          <p:nvPr/>
        </p:nvSpPr>
        <p:spPr>
          <a:xfrm rot="16200000">
            <a:off x="8101013" y="47736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0" descr="labio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51685"/>
            <a:ext cx="3877056" cy="2913888"/>
          </a:xfrm>
          <a:prstGeom prst="rect">
            <a:avLst/>
          </a:prstGeom>
        </p:spPr>
      </p:pic>
      <p:pic>
        <p:nvPicPr>
          <p:cNvPr id="13" name="Imagem 12" descr="labio-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451685"/>
            <a:ext cx="3913632" cy="2932176"/>
          </a:xfrm>
          <a:prstGeom prst="rect">
            <a:avLst/>
          </a:prstGeom>
        </p:spPr>
      </p:pic>
      <p:pic>
        <p:nvPicPr>
          <p:cNvPr id="12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3"/>
          <p:cNvSpPr txBox="1">
            <a:spLocks noChangeArrowheads="1"/>
          </p:cNvSpPr>
          <p:nvPr/>
        </p:nvSpPr>
        <p:spPr bwMode="auto">
          <a:xfrm>
            <a:off x="684213" y="351211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 smtClean="0">
                <a:solidFill>
                  <a:srgbClr val="002060"/>
                </a:solidFill>
              </a:rPr>
              <a:t>Laboratório de Biocorrosão e Biodegradação (</a:t>
            </a:r>
            <a:r>
              <a:rPr lang="pt-BR" sz="2400" dirty="0">
                <a:solidFill>
                  <a:srgbClr val="002060"/>
                </a:solidFill>
              </a:rPr>
              <a:t>LABIO)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39750" y="53346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isósceles 9">
            <a:hlinkClick r:id="" action="ppaction://hlinkshowjump?jump=previousslide"/>
          </p:cNvPr>
          <p:cNvSpPr/>
          <p:nvPr/>
        </p:nvSpPr>
        <p:spPr>
          <a:xfrm rot="16200000">
            <a:off x="8388350" y="477366"/>
            <a:ext cx="287337" cy="287338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" name="Imagem 8" descr="labio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67709"/>
            <a:ext cx="2505456" cy="2316480"/>
          </a:xfrm>
          <a:prstGeom prst="rect">
            <a:avLst/>
          </a:prstGeom>
        </p:spPr>
      </p:pic>
      <p:pic>
        <p:nvPicPr>
          <p:cNvPr id="11" name="Imagem 10" descr="labio-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667709"/>
            <a:ext cx="2993136" cy="2383536"/>
          </a:xfrm>
          <a:prstGeom prst="rect">
            <a:avLst/>
          </a:prstGeom>
        </p:spPr>
      </p:pic>
      <p:pic>
        <p:nvPicPr>
          <p:cNvPr id="16" name="Imagem 15" descr="labio-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667709"/>
            <a:ext cx="2590800" cy="2389632"/>
          </a:xfrm>
          <a:prstGeom prst="rect">
            <a:avLst/>
          </a:prstGeom>
        </p:spPr>
      </p:pic>
      <p:pic>
        <p:nvPicPr>
          <p:cNvPr id="15" name="Imagem 12" descr="EXIT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3"/>
          <p:cNvSpPr txBox="1">
            <a:spLocks noChangeArrowheads="1"/>
          </p:cNvSpPr>
          <p:nvPr/>
        </p:nvSpPr>
        <p:spPr bwMode="auto">
          <a:xfrm>
            <a:off x="684213" y="351211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 smtClean="0">
                <a:solidFill>
                  <a:srgbClr val="002060"/>
                </a:solidFill>
              </a:rPr>
              <a:t>Laboratório de Biocorrosão e Biodegradação (</a:t>
            </a:r>
            <a:r>
              <a:rPr lang="pt-BR" sz="2400" dirty="0">
                <a:solidFill>
                  <a:srgbClr val="002060"/>
                </a:solidFill>
              </a:rPr>
              <a:t>LABIO)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539750" y="53346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42687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243478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Gás e Energia (LAGEN)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21" name="Retângulo 5"/>
          <p:cNvSpPr>
            <a:spLocks noChangeArrowheads="1"/>
          </p:cNvSpPr>
          <p:nvPr/>
        </p:nvSpPr>
        <p:spPr bwMode="auto">
          <a:xfrm>
            <a:off x="755576" y="966460"/>
            <a:ext cx="79208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Análise e caracterização (GN, GLP, biogás etc.)</a:t>
            </a:r>
          </a:p>
          <a:p>
            <a:pPr>
              <a:buFont typeface="Arial" pitchFamily="34" charset="0"/>
              <a:buChar char="•"/>
              <a:defRPr/>
            </a:pPr>
            <a:endParaRPr lang="pt-BR" sz="16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Avaliação, aprimoramento e desenvolvimento de equipamentos a gás de pequeno e médio portes</a:t>
            </a:r>
          </a:p>
        </p:txBody>
      </p:sp>
      <p:pic>
        <p:nvPicPr>
          <p:cNvPr id="27" name="Imagem 26" descr="dien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096" y="2259702"/>
            <a:ext cx="2247900" cy="1733550"/>
          </a:xfrm>
          <a:prstGeom prst="rect">
            <a:avLst/>
          </a:prstGeom>
        </p:spPr>
      </p:pic>
      <p:pic>
        <p:nvPicPr>
          <p:cNvPr id="29" name="Imagem 28" descr="dien-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059902"/>
            <a:ext cx="1223010" cy="1817370"/>
          </a:xfrm>
          <a:prstGeom prst="rect">
            <a:avLst/>
          </a:prstGeom>
        </p:spPr>
      </p:pic>
      <p:pic>
        <p:nvPicPr>
          <p:cNvPr id="30" name="Imagem 29" descr="dien-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259702"/>
            <a:ext cx="2391209" cy="1728192"/>
          </a:xfrm>
          <a:prstGeom prst="rect">
            <a:avLst/>
          </a:prstGeom>
        </p:spPr>
      </p:pic>
      <p:pic>
        <p:nvPicPr>
          <p:cNvPr id="31" name="Imagem 30" descr="dien-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2835766"/>
            <a:ext cx="1512168" cy="2216993"/>
          </a:xfrm>
          <a:prstGeom prst="rect">
            <a:avLst/>
          </a:prstGeom>
        </p:spPr>
      </p:pic>
      <p:pic>
        <p:nvPicPr>
          <p:cNvPr id="28" name="Imagem 27" descr="dien-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7704" y="4131910"/>
            <a:ext cx="2247900" cy="1685925"/>
          </a:xfrm>
          <a:prstGeom prst="rect">
            <a:avLst/>
          </a:prstGeom>
        </p:spPr>
      </p:pic>
      <p:pic>
        <p:nvPicPr>
          <p:cNvPr id="11" name="Imagem 11" descr="EXI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riângulo isósceles 12">
            <a:hlinkClick r:id="" action="ppaction://hlinkshowjump?jump=nextslide"/>
          </p:cNvPr>
          <p:cNvSpPr/>
          <p:nvPr/>
        </p:nvSpPr>
        <p:spPr>
          <a:xfrm rot="5400000" flipH="1">
            <a:off x="8532813" y="345004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55576" y="981398"/>
            <a:ext cx="7315200" cy="518390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Diagnósticos energéticos em instalações industriais (processos térmicos e elétricos)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Projeto de redução dos custos com energia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Avaliação tarifária de contas de fornecimento de energia elétrica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Avaliação de desempenho de equipamentos e processos (testes de campo e análises em geral)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Fornos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Secadores/estufas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Caldeiras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Sistemas de vapor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Sistema elétrico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Motores elétricos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Iluminação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etc.</a:t>
            </a:r>
          </a:p>
        </p:txBody>
      </p:sp>
      <p:pic>
        <p:nvPicPr>
          <p:cNvPr id="13" name="Imagem 12" descr="dien-10.jpg"/>
          <p:cNvPicPr>
            <a:picLocks noChangeAspect="1"/>
          </p:cNvPicPr>
          <p:nvPr/>
        </p:nvPicPr>
        <p:blipFill>
          <a:blip r:embed="rId2" cstate="print"/>
          <a:srcRect l="3676" t="1484" r="10746" b="1542"/>
          <a:stretch>
            <a:fillRect/>
          </a:stretch>
        </p:blipFill>
        <p:spPr>
          <a:xfrm>
            <a:off x="6249924" y="2998292"/>
            <a:ext cx="1241029" cy="2412000"/>
          </a:xfrm>
          <a:prstGeom prst="rect">
            <a:avLst/>
          </a:prstGeom>
        </p:spPr>
      </p:pic>
      <p:pic>
        <p:nvPicPr>
          <p:cNvPr id="14" name="Imagem 13" descr="dien-11.jpg"/>
          <p:cNvPicPr>
            <a:picLocks noChangeAspect="1"/>
          </p:cNvPicPr>
          <p:nvPr/>
        </p:nvPicPr>
        <p:blipFill>
          <a:blip r:embed="rId3" cstate="print"/>
          <a:srcRect l="6851" r="13402" b="1777"/>
          <a:stretch>
            <a:fillRect/>
          </a:stretch>
        </p:blipFill>
        <p:spPr>
          <a:xfrm>
            <a:off x="3604695" y="2997622"/>
            <a:ext cx="2608012" cy="2412000"/>
          </a:xfrm>
          <a:prstGeom prst="rect">
            <a:avLst/>
          </a:prstGeom>
        </p:spPr>
      </p:pic>
      <p:pic>
        <p:nvPicPr>
          <p:cNvPr id="15" name="Imagem 14" descr="dien-12.jpg"/>
          <p:cNvPicPr>
            <a:picLocks noChangeAspect="1"/>
          </p:cNvPicPr>
          <p:nvPr/>
        </p:nvPicPr>
        <p:blipFill>
          <a:blip r:embed="rId4" cstate="print"/>
          <a:srcRect l="17143" t="1666" r="2286" b="2109"/>
          <a:stretch>
            <a:fillRect/>
          </a:stretch>
        </p:blipFill>
        <p:spPr>
          <a:xfrm>
            <a:off x="7546069" y="2998292"/>
            <a:ext cx="1346411" cy="2412000"/>
          </a:xfrm>
          <a:prstGeom prst="rect">
            <a:avLst/>
          </a:prstGeom>
        </p:spPr>
      </p:pic>
      <p:pic>
        <p:nvPicPr>
          <p:cNvPr id="10" name="Imagem 11" descr="EXIT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 16"/>
          <p:cNvSpPr/>
          <p:nvPr/>
        </p:nvSpPr>
        <p:spPr>
          <a:xfrm>
            <a:off x="539750" y="44471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Triângulo isósceles 18">
            <a:hlinkClick r:id="" action="ppaction://hlinkshowjump?jump=nextslide"/>
          </p:cNvPr>
          <p:cNvSpPr/>
          <p:nvPr/>
        </p:nvSpPr>
        <p:spPr>
          <a:xfrm rot="5400000" flipH="1">
            <a:off x="8532813" y="33332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Triângulo isósceles 19">
            <a:hlinkClick r:id="" action="ppaction://hlinkshowjump?jump=previousslide"/>
          </p:cNvPr>
          <p:cNvSpPr/>
          <p:nvPr/>
        </p:nvSpPr>
        <p:spPr>
          <a:xfrm rot="16200000">
            <a:off x="8101013" y="33332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84213" y="261318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Gás e Energia (LAGEN)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55576" y="1057072"/>
            <a:ext cx="7315200" cy="1224136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50000"/>
              </a:spcBef>
              <a:buFontTx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Estudos na área de emissões e mudanças climáticas</a:t>
            </a:r>
          </a:p>
          <a:p>
            <a:pPr marL="342900" lvl="0" indent="-342900" eaLnBrk="0" hangingPunct="0">
              <a:spcBef>
                <a:spcPct val="50000"/>
              </a:spcBef>
              <a:buFontTx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Aprimoramento tecnológico de empresas de pequeno porte</a:t>
            </a:r>
          </a:p>
          <a:p>
            <a:pPr marL="342900" lvl="0" indent="-342900" eaLnBrk="0" hangingPunct="0">
              <a:spcBef>
                <a:spcPct val="50000"/>
              </a:spcBef>
              <a:buFontTx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Desenvolvimentos de cenários setoriais para o uso de energia e emissões</a:t>
            </a: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riângulo isósceles 9">
            <a:hlinkClick r:id="" action="ppaction://hlinkshowjump?jump=previousslide"/>
          </p:cNvPr>
          <p:cNvSpPr/>
          <p:nvPr/>
        </p:nvSpPr>
        <p:spPr>
          <a:xfrm rot="16200000">
            <a:off x="8605143" y="33335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7" name="Imagem 16" descr="dien-13.jpg"/>
          <p:cNvPicPr>
            <a:picLocks noChangeAspect="1"/>
          </p:cNvPicPr>
          <p:nvPr/>
        </p:nvPicPr>
        <p:blipFill>
          <a:blip r:embed="rId2" cstate="print"/>
          <a:srcRect l="673" t="1578" r="1128" b="2712"/>
          <a:stretch>
            <a:fillRect/>
          </a:stretch>
        </p:blipFill>
        <p:spPr>
          <a:xfrm>
            <a:off x="174856" y="2709160"/>
            <a:ext cx="2938846" cy="2160000"/>
          </a:xfrm>
          <a:prstGeom prst="rect">
            <a:avLst/>
          </a:prstGeom>
        </p:spPr>
      </p:pic>
      <p:pic>
        <p:nvPicPr>
          <p:cNvPr id="18" name="Imagem 17" descr="dien-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9193" y="2675084"/>
            <a:ext cx="1617391" cy="2160000"/>
          </a:xfrm>
          <a:prstGeom prst="rect">
            <a:avLst/>
          </a:prstGeom>
        </p:spPr>
      </p:pic>
      <p:pic>
        <p:nvPicPr>
          <p:cNvPr id="19" name="Imagem 18" descr="dien-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9037" y="2675084"/>
            <a:ext cx="1530515" cy="2160000"/>
          </a:xfrm>
          <a:prstGeom prst="rect">
            <a:avLst/>
          </a:prstGeom>
        </p:spPr>
      </p:pic>
      <p:pic>
        <p:nvPicPr>
          <p:cNvPr id="20" name="Imagem 19" descr="dien-16.png.jpg"/>
          <p:cNvPicPr>
            <a:picLocks noChangeAspect="1"/>
          </p:cNvPicPr>
          <p:nvPr/>
        </p:nvPicPr>
        <p:blipFill>
          <a:blip r:embed="rId5" cstate="print"/>
          <a:srcRect l="1437" t="2958" r="2452"/>
          <a:stretch>
            <a:fillRect/>
          </a:stretch>
        </p:blipFill>
        <p:spPr>
          <a:xfrm>
            <a:off x="6547665" y="2675084"/>
            <a:ext cx="2488831" cy="2160000"/>
          </a:xfrm>
          <a:prstGeom prst="rect">
            <a:avLst/>
          </a:prstGeom>
        </p:spPr>
      </p:pic>
      <p:pic>
        <p:nvPicPr>
          <p:cNvPr id="13" name="Imagem 11" descr="EXIT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539750" y="44471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684213" y="261318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Gás e Energia (LAGEN)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44404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260648"/>
            <a:ext cx="8280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</a:rPr>
              <a:t>Laboratório de </a:t>
            </a: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Combustíveis e Lubrificantes (LACOL)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27584" y="980728"/>
            <a:ext cx="4536504" cy="324035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Análise e caracterização </a:t>
            </a:r>
            <a:b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(gasolina, diesel, etanol, biodiesel, carvão, biomassas diversas, etc.)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Pesquisa de novos produtos (biodiesel, misturas diesel-álcool, aditivos)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Compatibilidade com materiais (peças de motores, tubulações etc.)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Estudos sobre estabilidade e envelhecimento</a:t>
            </a:r>
          </a:p>
        </p:txBody>
      </p:sp>
      <p:pic>
        <p:nvPicPr>
          <p:cNvPr id="13" name="Imagem 12" descr="dien-01.jpg"/>
          <p:cNvPicPr>
            <a:picLocks noChangeAspect="1"/>
          </p:cNvPicPr>
          <p:nvPr/>
        </p:nvPicPr>
        <p:blipFill>
          <a:blip r:embed="rId2" cstate="print"/>
          <a:srcRect l="1830" t="4275" r="4275" b="4976"/>
          <a:stretch>
            <a:fillRect/>
          </a:stretch>
        </p:blipFill>
        <p:spPr>
          <a:xfrm>
            <a:off x="5836906" y="1124744"/>
            <a:ext cx="2092174" cy="1501823"/>
          </a:xfrm>
          <a:prstGeom prst="rect">
            <a:avLst/>
          </a:prstGeom>
        </p:spPr>
      </p:pic>
      <p:pic>
        <p:nvPicPr>
          <p:cNvPr id="14" name="Imagem 13" descr="dien-02.jpg"/>
          <p:cNvPicPr>
            <a:picLocks noChangeAspect="1"/>
          </p:cNvPicPr>
          <p:nvPr/>
        </p:nvPicPr>
        <p:blipFill>
          <a:blip r:embed="rId3" cstate="print"/>
          <a:srcRect l="5567" t="4850" r="4850" b="7763"/>
          <a:stretch>
            <a:fillRect/>
          </a:stretch>
        </p:blipFill>
        <p:spPr>
          <a:xfrm>
            <a:off x="5820680" y="2708920"/>
            <a:ext cx="2142963" cy="1440160"/>
          </a:xfrm>
          <a:prstGeom prst="rect">
            <a:avLst/>
          </a:prstGeom>
        </p:spPr>
      </p:pic>
      <p:pic>
        <p:nvPicPr>
          <p:cNvPr id="15" name="Imagem 14" descr="dien-03.jpg"/>
          <p:cNvPicPr>
            <a:picLocks noChangeAspect="1"/>
          </p:cNvPicPr>
          <p:nvPr/>
        </p:nvPicPr>
        <p:blipFill>
          <a:blip r:embed="rId4" cstate="print"/>
          <a:srcRect l="1858" t="2395" r="1666" b="3039"/>
          <a:stretch>
            <a:fillRect/>
          </a:stretch>
        </p:blipFill>
        <p:spPr>
          <a:xfrm>
            <a:off x="5796136" y="4221088"/>
            <a:ext cx="2160240" cy="1625527"/>
          </a:xfrm>
          <a:prstGeom prst="rect">
            <a:avLst/>
          </a:prstGeom>
        </p:spPr>
      </p:pic>
      <p:pic>
        <p:nvPicPr>
          <p:cNvPr id="16" name="Imagem 15" descr="dien-04.jpg"/>
          <p:cNvPicPr>
            <a:picLocks noChangeAspect="1"/>
          </p:cNvPicPr>
          <p:nvPr/>
        </p:nvPicPr>
        <p:blipFill>
          <a:blip r:embed="rId5" cstate="print"/>
          <a:srcRect l="2577" t="10797" r="2532" b="13069"/>
          <a:stretch>
            <a:fillRect/>
          </a:stretch>
        </p:blipFill>
        <p:spPr>
          <a:xfrm>
            <a:off x="1331640" y="4077072"/>
            <a:ext cx="3744416" cy="1800200"/>
          </a:xfrm>
          <a:prstGeom prst="rect">
            <a:avLst/>
          </a:prstGeom>
        </p:spPr>
      </p:pic>
      <p:pic>
        <p:nvPicPr>
          <p:cNvPr id="10" name="Imagem 11" descr="EXIT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44404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260648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</a:rPr>
              <a:t>Laboratório de Medidas Eletroquímicas (LAMEL)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90377" y="836713"/>
            <a:ext cx="7886079" cy="1152127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Avaliação do desempenho de eletrodos de referência estacionários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Desenvolvimento de metodologias para avaliação de desempenho, confiabilidade metrológica, calibração, estabilidade e durabilidade de sistemas de proteção catódica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Imagem 16" descr="dien-21.jpg"/>
          <p:cNvPicPr>
            <a:picLocks noChangeAspect="1"/>
          </p:cNvPicPr>
          <p:nvPr/>
        </p:nvPicPr>
        <p:blipFill>
          <a:blip r:embed="rId2" cstate="print"/>
          <a:srcRect l="2660" t="2287" r="1777" b="2649"/>
          <a:stretch>
            <a:fillRect/>
          </a:stretch>
        </p:blipFill>
        <p:spPr>
          <a:xfrm>
            <a:off x="1187624" y="2292046"/>
            <a:ext cx="2266122" cy="1779104"/>
          </a:xfrm>
          <a:prstGeom prst="rect">
            <a:avLst/>
          </a:prstGeom>
        </p:spPr>
      </p:pic>
      <p:pic>
        <p:nvPicPr>
          <p:cNvPr id="18" name="Imagem 17" descr="dien-22.jpg"/>
          <p:cNvPicPr>
            <a:picLocks noChangeAspect="1"/>
          </p:cNvPicPr>
          <p:nvPr/>
        </p:nvPicPr>
        <p:blipFill>
          <a:blip r:embed="rId3" cstate="print"/>
          <a:srcRect l="1575" t="3449" r="2147" b="3566"/>
          <a:stretch>
            <a:fillRect/>
          </a:stretch>
        </p:blipFill>
        <p:spPr>
          <a:xfrm>
            <a:off x="3563888" y="2292046"/>
            <a:ext cx="2376264" cy="1743390"/>
          </a:xfrm>
          <a:prstGeom prst="rect">
            <a:avLst/>
          </a:prstGeom>
        </p:spPr>
      </p:pic>
      <p:pic>
        <p:nvPicPr>
          <p:cNvPr id="19" name="Imagem 18" descr="dien-23.jpg"/>
          <p:cNvPicPr>
            <a:picLocks noChangeAspect="1"/>
          </p:cNvPicPr>
          <p:nvPr/>
        </p:nvPicPr>
        <p:blipFill>
          <a:blip r:embed="rId4" cstate="print"/>
          <a:srcRect l="2973" t="2504" r="3189" b="4579"/>
          <a:stretch>
            <a:fillRect/>
          </a:stretch>
        </p:blipFill>
        <p:spPr>
          <a:xfrm>
            <a:off x="3779912" y="4236262"/>
            <a:ext cx="2016224" cy="1335749"/>
          </a:xfrm>
          <a:prstGeom prst="rect">
            <a:avLst/>
          </a:prstGeom>
        </p:spPr>
      </p:pic>
      <p:pic>
        <p:nvPicPr>
          <p:cNvPr id="20" name="Imagem 19" descr="dien-24.jpg"/>
          <p:cNvPicPr>
            <a:picLocks noChangeAspect="1"/>
          </p:cNvPicPr>
          <p:nvPr/>
        </p:nvPicPr>
        <p:blipFill>
          <a:blip r:embed="rId5" cstate="print"/>
          <a:srcRect l="5032" t="4580" r="4091" b="6009"/>
          <a:stretch>
            <a:fillRect/>
          </a:stretch>
        </p:blipFill>
        <p:spPr>
          <a:xfrm>
            <a:off x="1475656" y="4164254"/>
            <a:ext cx="1713791" cy="1285343"/>
          </a:xfrm>
          <a:prstGeom prst="rect">
            <a:avLst/>
          </a:prstGeom>
        </p:spPr>
      </p:pic>
      <p:pic>
        <p:nvPicPr>
          <p:cNvPr id="21" name="Imagem 20" descr="dien-25.jpg"/>
          <p:cNvPicPr>
            <a:picLocks noChangeAspect="1"/>
          </p:cNvPicPr>
          <p:nvPr/>
        </p:nvPicPr>
        <p:blipFill>
          <a:blip r:embed="rId6" cstate="print"/>
          <a:srcRect l="1811" t="5369" r="5369" b="1909"/>
          <a:stretch>
            <a:fillRect/>
          </a:stretch>
        </p:blipFill>
        <p:spPr>
          <a:xfrm>
            <a:off x="6156176" y="2292046"/>
            <a:ext cx="2287976" cy="3297194"/>
          </a:xfrm>
          <a:prstGeom prst="rect">
            <a:avLst/>
          </a:prstGeom>
        </p:spPr>
      </p:pic>
      <p:pic>
        <p:nvPicPr>
          <p:cNvPr id="13" name="Imagem 11" descr="EXI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>
          <a:xfrm>
            <a:off x="1907704" y="2276178"/>
            <a:ext cx="5472584" cy="273685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723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24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63713" y="763886"/>
            <a:ext cx="6911975" cy="1296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sz="1400" b="1" kern="0" dirty="0">
                <a:solidFill>
                  <a:srgbClr val="002060"/>
                </a:solidFill>
              </a:rPr>
              <a:t>Fase intermediária do processo </a:t>
            </a:r>
            <a:r>
              <a:rPr lang="pt-BR" sz="1400" b="1" kern="0" dirty="0" err="1">
                <a:solidFill>
                  <a:srgbClr val="002060"/>
                </a:solidFill>
              </a:rPr>
              <a:t>inovativo</a:t>
            </a:r>
            <a:r>
              <a:rPr lang="pt-BR" sz="1400" b="1" kern="0" dirty="0">
                <a:solidFill>
                  <a:srgbClr val="002060"/>
                </a:solidFill>
              </a:rPr>
              <a:t> </a:t>
            </a:r>
          </a:p>
          <a:p>
            <a:pPr eaLnBrk="0" hangingPunct="0">
              <a:defRPr/>
            </a:pPr>
            <a:r>
              <a:rPr lang="pt-BR" sz="1400" b="1" kern="0" dirty="0">
                <a:solidFill>
                  <a:srgbClr val="002060"/>
                </a:solidFill>
              </a:rPr>
              <a:t>Essencial para a efetividade do processo </a:t>
            </a:r>
            <a:r>
              <a:rPr lang="pt-BR" sz="1400" b="1" kern="0" dirty="0" err="1">
                <a:solidFill>
                  <a:srgbClr val="002060"/>
                </a:solidFill>
              </a:rPr>
              <a:t>inovativo</a:t>
            </a:r>
            <a:r>
              <a:rPr lang="pt-BR" sz="1400" b="1" kern="0" dirty="0">
                <a:solidFill>
                  <a:srgbClr val="002060"/>
                </a:solidFill>
              </a:rPr>
              <a:t> </a:t>
            </a:r>
          </a:p>
          <a:p>
            <a:pPr algn="ctr" eaLnBrk="0" hangingPunct="0">
              <a:defRPr/>
            </a:pPr>
            <a:endParaRPr lang="pt-BR" sz="1400" kern="0" dirty="0">
              <a:solidFill>
                <a:srgbClr val="002060"/>
              </a:solidFill>
            </a:endParaRPr>
          </a:p>
          <a:p>
            <a:pPr eaLnBrk="0" hangingPunct="0">
              <a:defRPr/>
            </a:pPr>
            <a:r>
              <a:rPr lang="pt-BR" sz="1400" kern="0" dirty="0">
                <a:solidFill>
                  <a:srgbClr val="002060"/>
                </a:solidFill>
              </a:rPr>
              <a:t>Exemplos: Escalonamento, Prova de Conceito, Planta Demonstração.</a:t>
            </a:r>
          </a:p>
        </p:txBody>
      </p:sp>
      <p:sp>
        <p:nvSpPr>
          <p:cNvPr id="27" name="Seta em curva para baixo 26"/>
          <p:cNvSpPr/>
          <p:nvPr/>
        </p:nvSpPr>
        <p:spPr>
          <a:xfrm>
            <a:off x="1692275" y="2492078"/>
            <a:ext cx="647700" cy="288925"/>
          </a:xfrm>
          <a:prstGeom prst="curved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Seta em curva para baixo 27"/>
          <p:cNvSpPr/>
          <p:nvPr/>
        </p:nvSpPr>
        <p:spPr>
          <a:xfrm flipH="1" flipV="1">
            <a:off x="1619250" y="3428703"/>
            <a:ext cx="649288" cy="287337"/>
          </a:xfrm>
          <a:prstGeom prst="curved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Seta em curva para baixo 28"/>
          <p:cNvSpPr/>
          <p:nvPr/>
        </p:nvSpPr>
        <p:spPr>
          <a:xfrm>
            <a:off x="3348038" y="2492078"/>
            <a:ext cx="647700" cy="288925"/>
          </a:xfrm>
          <a:prstGeom prst="curved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Seta em curva para baixo 29"/>
          <p:cNvSpPr/>
          <p:nvPr/>
        </p:nvSpPr>
        <p:spPr>
          <a:xfrm flipH="1" flipV="1">
            <a:off x="3276600" y="3428703"/>
            <a:ext cx="647700" cy="287337"/>
          </a:xfrm>
          <a:prstGeom prst="curved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Seta para a esquerda e para a direita 37"/>
          <p:cNvSpPr/>
          <p:nvPr/>
        </p:nvSpPr>
        <p:spPr>
          <a:xfrm>
            <a:off x="5292725" y="3068340"/>
            <a:ext cx="431800" cy="144463"/>
          </a:xfrm>
          <a:prstGeom prst="left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3" name="Seta em curva para baixo 42"/>
          <p:cNvSpPr/>
          <p:nvPr/>
        </p:nvSpPr>
        <p:spPr>
          <a:xfrm>
            <a:off x="7092950" y="2492078"/>
            <a:ext cx="647700" cy="288925"/>
          </a:xfrm>
          <a:prstGeom prst="curvedDown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" name="Grupo 70"/>
          <p:cNvGrpSpPr>
            <a:grpSpLocks/>
          </p:cNvGrpSpPr>
          <p:nvPr/>
        </p:nvGrpSpPr>
        <p:grpSpPr bwMode="auto">
          <a:xfrm>
            <a:off x="395288" y="5013028"/>
            <a:ext cx="4897437" cy="749300"/>
            <a:chOff x="395288" y="5300663"/>
            <a:chExt cx="4897437" cy="749300"/>
          </a:xfrm>
        </p:grpSpPr>
        <p:sp>
          <p:nvSpPr>
            <p:cNvPr id="30778" name="CaixaDeTexto 43"/>
            <p:cNvSpPr txBox="1">
              <a:spLocks noChangeArrowheads="1"/>
            </p:cNvSpPr>
            <p:nvPr/>
          </p:nvSpPr>
          <p:spPr bwMode="auto">
            <a:xfrm>
              <a:off x="1403350" y="5588000"/>
              <a:ext cx="29527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02060"/>
                  </a:solidFill>
                </a:rPr>
                <a:t>Foco na solução de problemas </a:t>
              </a:r>
              <a:r>
                <a:rPr lang="pt-BR" sz="1200" b="1" dirty="0" smtClean="0">
                  <a:solidFill>
                    <a:srgbClr val="002060"/>
                  </a:solidFill>
                </a:rPr>
                <a:t>técnico-científicos</a:t>
              </a:r>
              <a:endParaRPr lang="pt-BR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46" name="Chave esquerda 45"/>
            <p:cNvSpPr/>
            <p:nvPr/>
          </p:nvSpPr>
          <p:spPr>
            <a:xfrm rot="16200000">
              <a:off x="2700338" y="2995613"/>
              <a:ext cx="287337" cy="4897437"/>
            </a:xfrm>
            <a:prstGeom prst="lef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" name="Grupo 71"/>
          <p:cNvGrpSpPr>
            <a:grpSpLocks/>
          </p:cNvGrpSpPr>
          <p:nvPr/>
        </p:nvGrpSpPr>
        <p:grpSpPr bwMode="auto">
          <a:xfrm>
            <a:off x="5651500" y="5013028"/>
            <a:ext cx="3313113" cy="862012"/>
            <a:chOff x="5651500" y="5300663"/>
            <a:chExt cx="3313113" cy="862012"/>
          </a:xfrm>
        </p:grpSpPr>
        <p:sp>
          <p:nvSpPr>
            <p:cNvPr id="30776" name="CaixaDeTexto 44"/>
            <p:cNvSpPr txBox="1">
              <a:spLocks noChangeArrowheads="1"/>
            </p:cNvSpPr>
            <p:nvPr/>
          </p:nvSpPr>
          <p:spPr bwMode="auto">
            <a:xfrm>
              <a:off x="5651500" y="5516563"/>
              <a:ext cx="29527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200" b="1">
                  <a:solidFill>
                    <a:srgbClr val="002060"/>
                  </a:solidFill>
                </a:rPr>
                <a:t>Foco na solução de problemas técnico-econômicos, logísticos e institucionais</a:t>
              </a:r>
            </a:p>
          </p:txBody>
        </p:sp>
        <p:sp>
          <p:nvSpPr>
            <p:cNvPr id="47" name="Chave esquerda 46"/>
            <p:cNvSpPr/>
            <p:nvPr/>
          </p:nvSpPr>
          <p:spPr>
            <a:xfrm rot="16200000">
              <a:off x="7272338" y="3895725"/>
              <a:ext cx="287337" cy="3097213"/>
            </a:xfrm>
            <a:prstGeom prst="lef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" name="Grupo 72"/>
          <p:cNvGrpSpPr>
            <a:grpSpLocks/>
          </p:cNvGrpSpPr>
          <p:nvPr/>
        </p:nvGrpSpPr>
        <p:grpSpPr bwMode="auto">
          <a:xfrm>
            <a:off x="684213" y="1988840"/>
            <a:ext cx="3167062" cy="431800"/>
            <a:chOff x="684213" y="2276475"/>
            <a:chExt cx="3167062" cy="431800"/>
          </a:xfrm>
        </p:grpSpPr>
        <p:sp>
          <p:nvSpPr>
            <p:cNvPr id="51" name="Seta dobrada para cima 50"/>
            <p:cNvSpPr/>
            <p:nvPr/>
          </p:nvSpPr>
          <p:spPr>
            <a:xfrm flipH="1" flipV="1">
              <a:off x="2411413" y="2276475"/>
              <a:ext cx="1439862" cy="431800"/>
            </a:xfrm>
            <a:prstGeom prst="bentUp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5" name="Grupo 69"/>
            <p:cNvGrpSpPr>
              <a:grpSpLocks/>
            </p:cNvGrpSpPr>
            <p:nvPr/>
          </p:nvGrpSpPr>
          <p:grpSpPr bwMode="auto">
            <a:xfrm>
              <a:off x="684213" y="2276475"/>
              <a:ext cx="3167062" cy="431800"/>
              <a:chOff x="684213" y="2276475"/>
              <a:chExt cx="3167062" cy="431800"/>
            </a:xfrm>
          </p:grpSpPr>
          <p:sp>
            <p:nvSpPr>
              <p:cNvPr id="50" name="Seta dobrada para cima 49"/>
              <p:cNvSpPr/>
              <p:nvPr/>
            </p:nvSpPr>
            <p:spPr>
              <a:xfrm flipH="1" flipV="1">
                <a:off x="684213" y="2276475"/>
                <a:ext cx="3167062" cy="431800"/>
              </a:xfrm>
              <a:prstGeom prst="bentUpArrow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2" name="Retângulo 51"/>
              <p:cNvSpPr/>
              <p:nvPr/>
            </p:nvSpPr>
            <p:spPr>
              <a:xfrm>
                <a:off x="3708400" y="2276475"/>
                <a:ext cx="142875" cy="28733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sp>
        <p:nvSpPr>
          <p:cNvPr id="30735" name="CaixaDeTexto 12"/>
          <p:cNvSpPr txBox="1">
            <a:spLocks noChangeArrowheads="1"/>
          </p:cNvSpPr>
          <p:nvPr/>
        </p:nvSpPr>
        <p:spPr bwMode="auto">
          <a:xfrm>
            <a:off x="1692275" y="260648"/>
            <a:ext cx="56880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Embrapii: P&amp;D Pré-competitivo</a:t>
            </a:r>
            <a:endParaRPr lang="pt-BR" sz="280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1547813" y="476548"/>
            <a:ext cx="119062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6" name="Grupo 64"/>
          <p:cNvGrpSpPr>
            <a:grpSpLocks/>
          </p:cNvGrpSpPr>
          <p:nvPr/>
        </p:nvGrpSpPr>
        <p:grpSpPr bwMode="auto">
          <a:xfrm>
            <a:off x="323850" y="2628603"/>
            <a:ext cx="1511300" cy="2239962"/>
            <a:chOff x="323850" y="2916238"/>
            <a:chExt cx="1511300" cy="2239962"/>
          </a:xfrm>
        </p:grpSpPr>
        <p:grpSp>
          <p:nvGrpSpPr>
            <p:cNvPr id="9" name="Grupo 41"/>
            <p:cNvGrpSpPr>
              <a:grpSpLocks/>
            </p:cNvGrpSpPr>
            <p:nvPr/>
          </p:nvGrpSpPr>
          <p:grpSpPr bwMode="auto">
            <a:xfrm>
              <a:off x="539750" y="2916238"/>
              <a:ext cx="1152525" cy="1008062"/>
              <a:chOff x="539750" y="2916238"/>
              <a:chExt cx="1152525" cy="1008062"/>
            </a:xfrm>
          </p:grpSpPr>
          <p:sp>
            <p:nvSpPr>
              <p:cNvPr id="8" name="Retângulo 7"/>
              <p:cNvSpPr/>
              <p:nvPr/>
            </p:nvSpPr>
            <p:spPr>
              <a:xfrm rot="2700000" flipH="1">
                <a:off x="604838" y="2916238"/>
                <a:ext cx="1008062" cy="100806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30771" name="CaixaDeTexto 8"/>
              <p:cNvSpPr txBox="1">
                <a:spLocks noChangeArrowheads="1"/>
              </p:cNvSpPr>
              <p:nvPr/>
            </p:nvSpPr>
            <p:spPr bwMode="auto">
              <a:xfrm>
                <a:off x="539750" y="3140075"/>
                <a:ext cx="1152525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P&amp;D</a:t>
                </a:r>
              </a:p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Básicos</a:t>
                </a:r>
              </a:p>
            </p:txBody>
          </p:sp>
        </p:grpSp>
        <p:grpSp>
          <p:nvGrpSpPr>
            <p:cNvPr id="10" name="Grupo 59"/>
            <p:cNvGrpSpPr>
              <a:grpSpLocks/>
            </p:cNvGrpSpPr>
            <p:nvPr/>
          </p:nvGrpSpPr>
          <p:grpSpPr bwMode="auto">
            <a:xfrm>
              <a:off x="323850" y="4292600"/>
              <a:ext cx="1511300" cy="863600"/>
              <a:chOff x="323850" y="4292600"/>
              <a:chExt cx="1511300" cy="863600"/>
            </a:xfrm>
          </p:grpSpPr>
          <p:sp>
            <p:nvSpPr>
              <p:cNvPr id="55" name="Retângulo 54"/>
              <p:cNvSpPr/>
              <p:nvPr/>
            </p:nvSpPr>
            <p:spPr>
              <a:xfrm>
                <a:off x="323850" y="4292600"/>
                <a:ext cx="1511300" cy="8636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0769" name="CaixaDeTexto 32"/>
              <p:cNvSpPr txBox="1">
                <a:spLocks noChangeArrowheads="1"/>
              </p:cNvSpPr>
              <p:nvPr/>
            </p:nvSpPr>
            <p:spPr bwMode="auto">
              <a:xfrm>
                <a:off x="323850" y="4364038"/>
                <a:ext cx="1511300" cy="6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200" b="1">
                    <a:solidFill>
                      <a:srgbClr val="002060"/>
                    </a:solidFill>
                  </a:rPr>
                  <a:t>Descoberta e fundamentação científica</a:t>
                </a:r>
              </a:p>
            </p:txBody>
          </p:sp>
        </p:grpSp>
      </p:grpSp>
      <p:grpSp>
        <p:nvGrpSpPr>
          <p:cNvPr id="11" name="Grupo 65"/>
          <p:cNvGrpSpPr>
            <a:grpSpLocks/>
          </p:cNvGrpSpPr>
          <p:nvPr/>
        </p:nvGrpSpPr>
        <p:grpSpPr bwMode="auto">
          <a:xfrm>
            <a:off x="1979613" y="2628603"/>
            <a:ext cx="1584325" cy="2239962"/>
            <a:chOff x="1979613" y="2916237"/>
            <a:chExt cx="1584325" cy="2239963"/>
          </a:xfrm>
        </p:grpSpPr>
        <p:grpSp>
          <p:nvGrpSpPr>
            <p:cNvPr id="12" name="Grupo 43"/>
            <p:cNvGrpSpPr>
              <a:grpSpLocks/>
            </p:cNvGrpSpPr>
            <p:nvPr/>
          </p:nvGrpSpPr>
          <p:grpSpPr bwMode="auto">
            <a:xfrm>
              <a:off x="2195513" y="2916237"/>
              <a:ext cx="1223962" cy="1008063"/>
              <a:chOff x="2195513" y="2916237"/>
              <a:chExt cx="1223962" cy="1008063"/>
            </a:xfrm>
          </p:grpSpPr>
          <p:sp>
            <p:nvSpPr>
              <p:cNvPr id="19" name="Retângulo 18"/>
              <p:cNvSpPr/>
              <p:nvPr/>
            </p:nvSpPr>
            <p:spPr>
              <a:xfrm rot="2700000" flipH="1">
                <a:off x="2260600" y="2916237"/>
                <a:ext cx="1008063" cy="100806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30765" name="CaixaDeTexto 19"/>
              <p:cNvSpPr txBox="1">
                <a:spLocks noChangeArrowheads="1"/>
              </p:cNvSpPr>
              <p:nvPr/>
            </p:nvSpPr>
            <p:spPr bwMode="auto">
              <a:xfrm>
                <a:off x="2195513" y="3121025"/>
                <a:ext cx="1223962" cy="522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Desenv.</a:t>
                </a:r>
              </a:p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tecnológico</a:t>
                </a:r>
              </a:p>
            </p:txBody>
          </p:sp>
        </p:grpSp>
        <p:grpSp>
          <p:nvGrpSpPr>
            <p:cNvPr id="13" name="Grupo 60"/>
            <p:cNvGrpSpPr>
              <a:grpSpLocks/>
            </p:cNvGrpSpPr>
            <p:nvPr/>
          </p:nvGrpSpPr>
          <p:grpSpPr bwMode="auto">
            <a:xfrm>
              <a:off x="1979613" y="4292600"/>
              <a:ext cx="1584325" cy="863600"/>
              <a:chOff x="1979613" y="4292600"/>
              <a:chExt cx="1584325" cy="863600"/>
            </a:xfrm>
          </p:grpSpPr>
          <p:sp>
            <p:nvSpPr>
              <p:cNvPr id="56" name="Retângulo 55"/>
              <p:cNvSpPr/>
              <p:nvPr/>
            </p:nvSpPr>
            <p:spPr>
              <a:xfrm>
                <a:off x="1979613" y="4292600"/>
                <a:ext cx="1512887" cy="8636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0763" name="CaixaDeTexto 34"/>
              <p:cNvSpPr txBox="1">
                <a:spLocks noChangeArrowheads="1"/>
              </p:cNvSpPr>
              <p:nvPr/>
            </p:nvSpPr>
            <p:spPr bwMode="auto">
              <a:xfrm>
                <a:off x="2051050" y="4325938"/>
                <a:ext cx="1512888" cy="830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200" b="1">
                    <a:solidFill>
                      <a:srgbClr val="002060"/>
                    </a:solidFill>
                  </a:rPr>
                  <a:t>Desenvolvimento e demonstração em escala laboratorial</a:t>
                </a:r>
              </a:p>
            </p:txBody>
          </p:sp>
        </p:grpSp>
      </p:grpSp>
      <p:grpSp>
        <p:nvGrpSpPr>
          <p:cNvPr id="14" name="Grupo 66"/>
          <p:cNvGrpSpPr>
            <a:grpSpLocks/>
          </p:cNvGrpSpPr>
          <p:nvPr/>
        </p:nvGrpSpPr>
        <p:grpSpPr bwMode="auto">
          <a:xfrm>
            <a:off x="3708400" y="2628603"/>
            <a:ext cx="1511300" cy="2239962"/>
            <a:chOff x="3708400" y="2916238"/>
            <a:chExt cx="1511300" cy="2239962"/>
          </a:xfrm>
        </p:grpSpPr>
        <p:grpSp>
          <p:nvGrpSpPr>
            <p:cNvPr id="15" name="Grupo 44"/>
            <p:cNvGrpSpPr>
              <a:grpSpLocks/>
            </p:cNvGrpSpPr>
            <p:nvPr/>
          </p:nvGrpSpPr>
          <p:grpSpPr bwMode="auto">
            <a:xfrm>
              <a:off x="3851275" y="2916238"/>
              <a:ext cx="1225550" cy="1008062"/>
              <a:chOff x="3851275" y="2916238"/>
              <a:chExt cx="1225550" cy="1008062"/>
            </a:xfrm>
          </p:grpSpPr>
          <p:sp>
            <p:nvSpPr>
              <p:cNvPr id="21" name="Retângulo 20"/>
              <p:cNvSpPr/>
              <p:nvPr/>
            </p:nvSpPr>
            <p:spPr>
              <a:xfrm rot="2700000" flipH="1">
                <a:off x="3989388" y="2916238"/>
                <a:ext cx="1008062" cy="100806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30759" name="CaixaDeTexto 21"/>
              <p:cNvSpPr txBox="1">
                <a:spLocks noChangeArrowheads="1"/>
              </p:cNvSpPr>
              <p:nvPr/>
            </p:nvSpPr>
            <p:spPr bwMode="auto">
              <a:xfrm>
                <a:off x="3851275" y="3121025"/>
                <a:ext cx="1225550" cy="522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Prova de</a:t>
                </a:r>
              </a:p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conceito</a:t>
                </a:r>
              </a:p>
            </p:txBody>
          </p:sp>
        </p:grpSp>
        <p:grpSp>
          <p:nvGrpSpPr>
            <p:cNvPr id="16" name="Grupo 61"/>
            <p:cNvGrpSpPr>
              <a:grpSpLocks/>
            </p:cNvGrpSpPr>
            <p:nvPr/>
          </p:nvGrpSpPr>
          <p:grpSpPr bwMode="auto">
            <a:xfrm>
              <a:off x="3708400" y="4292600"/>
              <a:ext cx="1511300" cy="863600"/>
              <a:chOff x="3708400" y="4292600"/>
              <a:chExt cx="1511300" cy="863600"/>
            </a:xfrm>
          </p:grpSpPr>
          <p:sp>
            <p:nvSpPr>
              <p:cNvPr id="57" name="Retângulo 56"/>
              <p:cNvSpPr/>
              <p:nvPr/>
            </p:nvSpPr>
            <p:spPr>
              <a:xfrm>
                <a:off x="3708400" y="4292600"/>
                <a:ext cx="1511300" cy="8636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0757" name="CaixaDeTexto 36"/>
              <p:cNvSpPr txBox="1">
                <a:spLocks noChangeArrowheads="1"/>
              </p:cNvSpPr>
              <p:nvPr/>
            </p:nvSpPr>
            <p:spPr bwMode="auto">
              <a:xfrm>
                <a:off x="3708400" y="4325938"/>
                <a:ext cx="1511300" cy="830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200" b="1">
                    <a:solidFill>
                      <a:srgbClr val="002060"/>
                    </a:solidFill>
                  </a:rPr>
                  <a:t>Desenvolvimento e demonstração em escala laboratorial</a:t>
                </a:r>
              </a:p>
            </p:txBody>
          </p:sp>
        </p:grpSp>
      </p:grpSp>
      <p:grpSp>
        <p:nvGrpSpPr>
          <p:cNvPr id="17" name="Grupo 67"/>
          <p:cNvGrpSpPr>
            <a:grpSpLocks/>
          </p:cNvGrpSpPr>
          <p:nvPr/>
        </p:nvGrpSpPr>
        <p:grpSpPr bwMode="auto">
          <a:xfrm>
            <a:off x="5795963" y="2628603"/>
            <a:ext cx="1552575" cy="2239962"/>
            <a:chOff x="5795963" y="2916237"/>
            <a:chExt cx="1552575" cy="2239963"/>
          </a:xfrm>
        </p:grpSpPr>
        <p:grpSp>
          <p:nvGrpSpPr>
            <p:cNvPr id="18" name="Grupo 47"/>
            <p:cNvGrpSpPr>
              <a:grpSpLocks/>
            </p:cNvGrpSpPr>
            <p:nvPr/>
          </p:nvGrpSpPr>
          <p:grpSpPr bwMode="auto">
            <a:xfrm>
              <a:off x="5837238" y="2916237"/>
              <a:ext cx="1511300" cy="1008063"/>
              <a:chOff x="5837238" y="2916237"/>
              <a:chExt cx="1511300" cy="1008063"/>
            </a:xfrm>
          </p:grpSpPr>
          <p:sp>
            <p:nvSpPr>
              <p:cNvPr id="53" name="Retângulo 52"/>
              <p:cNvSpPr/>
              <p:nvPr/>
            </p:nvSpPr>
            <p:spPr>
              <a:xfrm rot="2700000" flipH="1">
                <a:off x="6076950" y="2916237"/>
                <a:ext cx="1008063" cy="100806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30753" name="CaixaDeTexto 23"/>
              <p:cNvSpPr txBox="1">
                <a:spLocks noChangeArrowheads="1"/>
              </p:cNvSpPr>
              <p:nvPr/>
            </p:nvSpPr>
            <p:spPr bwMode="auto">
              <a:xfrm>
                <a:off x="5837238" y="3233738"/>
                <a:ext cx="15113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Demonstração</a:t>
                </a:r>
              </a:p>
            </p:txBody>
          </p:sp>
        </p:grpSp>
        <p:grpSp>
          <p:nvGrpSpPr>
            <p:cNvPr id="20" name="Grupo 62"/>
            <p:cNvGrpSpPr>
              <a:grpSpLocks/>
            </p:cNvGrpSpPr>
            <p:nvPr/>
          </p:nvGrpSpPr>
          <p:grpSpPr bwMode="auto">
            <a:xfrm>
              <a:off x="5795963" y="4292600"/>
              <a:ext cx="1512887" cy="863600"/>
              <a:chOff x="5795963" y="4292600"/>
              <a:chExt cx="1512887" cy="863600"/>
            </a:xfrm>
          </p:grpSpPr>
          <p:sp>
            <p:nvSpPr>
              <p:cNvPr id="58" name="Retângulo 57"/>
              <p:cNvSpPr/>
              <p:nvPr/>
            </p:nvSpPr>
            <p:spPr>
              <a:xfrm>
                <a:off x="5795963" y="4292600"/>
                <a:ext cx="1512887" cy="8636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0751" name="CaixaDeTexto 39"/>
              <p:cNvSpPr txBox="1">
                <a:spLocks noChangeArrowheads="1"/>
              </p:cNvSpPr>
              <p:nvPr/>
            </p:nvSpPr>
            <p:spPr bwMode="auto">
              <a:xfrm>
                <a:off x="5795963" y="4364038"/>
                <a:ext cx="1512887" cy="6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200" b="1">
                    <a:solidFill>
                      <a:srgbClr val="002060"/>
                    </a:solidFill>
                  </a:rPr>
                  <a:t>Validação de pressupostos econômicos</a:t>
                </a:r>
              </a:p>
            </p:txBody>
          </p:sp>
        </p:grpSp>
      </p:grpSp>
      <p:grpSp>
        <p:nvGrpSpPr>
          <p:cNvPr id="22" name="Grupo 68"/>
          <p:cNvGrpSpPr>
            <a:grpSpLocks/>
          </p:cNvGrpSpPr>
          <p:nvPr/>
        </p:nvGrpSpPr>
        <p:grpSpPr bwMode="auto">
          <a:xfrm>
            <a:off x="7380288" y="2628603"/>
            <a:ext cx="1692275" cy="2239962"/>
            <a:chOff x="7380288" y="2916238"/>
            <a:chExt cx="1692275" cy="2239962"/>
          </a:xfrm>
        </p:grpSpPr>
        <p:grpSp>
          <p:nvGrpSpPr>
            <p:cNvPr id="23" name="Grupo 48"/>
            <p:cNvGrpSpPr>
              <a:grpSpLocks/>
            </p:cNvGrpSpPr>
            <p:nvPr/>
          </p:nvGrpSpPr>
          <p:grpSpPr bwMode="auto">
            <a:xfrm>
              <a:off x="7596188" y="2916238"/>
              <a:ext cx="1223962" cy="1008062"/>
              <a:chOff x="7596188" y="2916238"/>
              <a:chExt cx="1223962" cy="1008062"/>
            </a:xfrm>
          </p:grpSpPr>
          <p:sp>
            <p:nvSpPr>
              <p:cNvPr id="54" name="Retângulo 53"/>
              <p:cNvSpPr/>
              <p:nvPr/>
            </p:nvSpPr>
            <p:spPr>
              <a:xfrm rot="2700000" flipH="1">
                <a:off x="7732713" y="2916238"/>
                <a:ext cx="1008062" cy="1008062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ln>
                    <a:solidFill>
                      <a:srgbClr val="002060"/>
                    </a:solidFill>
                  </a:ln>
                </a:endParaRPr>
              </a:p>
            </p:txBody>
          </p:sp>
          <p:sp>
            <p:nvSpPr>
              <p:cNvPr id="30747" name="CaixaDeTexto 25"/>
              <p:cNvSpPr txBox="1">
                <a:spLocks noChangeArrowheads="1"/>
              </p:cNvSpPr>
              <p:nvPr/>
            </p:nvSpPr>
            <p:spPr bwMode="auto">
              <a:xfrm>
                <a:off x="7596188" y="3121025"/>
                <a:ext cx="1223962" cy="522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Escala </a:t>
                </a:r>
              </a:p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comercial</a:t>
                </a:r>
              </a:p>
            </p:txBody>
          </p:sp>
        </p:grpSp>
        <p:grpSp>
          <p:nvGrpSpPr>
            <p:cNvPr id="24" name="Grupo 63"/>
            <p:cNvGrpSpPr>
              <a:grpSpLocks/>
            </p:cNvGrpSpPr>
            <p:nvPr/>
          </p:nvGrpSpPr>
          <p:grpSpPr bwMode="auto">
            <a:xfrm>
              <a:off x="7380288" y="4292600"/>
              <a:ext cx="1692275" cy="863600"/>
              <a:chOff x="7380288" y="4292600"/>
              <a:chExt cx="1692275" cy="863600"/>
            </a:xfrm>
          </p:grpSpPr>
          <p:sp>
            <p:nvSpPr>
              <p:cNvPr id="59" name="Retângulo 58"/>
              <p:cNvSpPr/>
              <p:nvPr/>
            </p:nvSpPr>
            <p:spPr>
              <a:xfrm>
                <a:off x="7451725" y="4292600"/>
                <a:ext cx="1512888" cy="8636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0745" name="CaixaDeTexto 41"/>
              <p:cNvSpPr txBox="1">
                <a:spLocks noChangeArrowheads="1"/>
              </p:cNvSpPr>
              <p:nvPr/>
            </p:nvSpPr>
            <p:spPr bwMode="auto">
              <a:xfrm>
                <a:off x="7380288" y="4325938"/>
                <a:ext cx="1692275" cy="830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200" b="1">
                    <a:solidFill>
                      <a:srgbClr val="002060"/>
                    </a:solidFill>
                  </a:rPr>
                  <a:t>Construção de plantas de elevada capacidade produtiva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8" grpId="0" animBg="1"/>
      <p:bldP spid="29" grpId="0" animBg="1"/>
      <p:bldP spid="30" grpId="0" animBg="1"/>
      <p:bldP spid="38" grpId="0" animBg="1"/>
      <p:bldP spid="4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516052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332656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</a:rPr>
              <a:t>Laboratório de Microalgas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90377" y="908721"/>
            <a:ext cx="7886079" cy="158417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P&amp;D</a:t>
            </a: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em produção de biodiesel de microalgas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Desenvolvimento de sistemas de cultivo  de alta produtividade em biomassa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Otimização de processos pós-cultivo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P&amp;D</a:t>
            </a: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em produção de produtos de microalgas para a indústria de alimentos, cosméticos e </a:t>
            </a:r>
            <a:r>
              <a:rPr kumimoji="0" lang="pt-B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nutracêuticos</a:t>
            </a: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Imagem 21" descr="dien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481059"/>
            <a:ext cx="2376264" cy="3396213"/>
          </a:xfrm>
          <a:prstGeom prst="rect">
            <a:avLst/>
          </a:prstGeom>
        </p:spPr>
      </p:pic>
      <p:pic>
        <p:nvPicPr>
          <p:cNvPr id="23" name="Imagem 22" descr="dien-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253" y="2481059"/>
            <a:ext cx="2143125" cy="1771650"/>
          </a:xfrm>
          <a:prstGeom prst="rect">
            <a:avLst/>
          </a:prstGeom>
        </p:spPr>
      </p:pic>
      <p:pic>
        <p:nvPicPr>
          <p:cNvPr id="25" name="Imagem 24" descr="dien-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1781" y="2985115"/>
            <a:ext cx="3114675" cy="2124075"/>
          </a:xfrm>
          <a:prstGeom prst="rect">
            <a:avLst/>
          </a:prstGeom>
        </p:spPr>
      </p:pic>
      <p:pic>
        <p:nvPicPr>
          <p:cNvPr id="26" name="Imagem 25" descr="dien-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344" y="4281260"/>
            <a:ext cx="2132942" cy="1584175"/>
          </a:xfrm>
          <a:prstGeom prst="rect">
            <a:avLst/>
          </a:prstGeom>
        </p:spPr>
      </p:pic>
      <p:pic>
        <p:nvPicPr>
          <p:cNvPr id="13" name="Imagem 11" descr="EXIT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516052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332656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 smtClean="0">
                <a:solidFill>
                  <a:srgbClr val="002060"/>
                </a:solidFill>
              </a:rPr>
              <a:t>Laboratório de Motores e Emissões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83568" y="980728"/>
            <a:ext cx="7886079" cy="5184576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Laboratório de Motores e Emissões do Instituto Nacional de Tecnologia – INT,  irá contar com  um dinamômetro de motor e uma bancada de emissões FTIR e um sistema de emissões “</a:t>
            </a:r>
            <a:r>
              <a:rPr lang="pt-BR" sz="1600" kern="0" dirty="0" err="1" smtClean="0">
                <a:solidFill>
                  <a:srgbClr val="002060"/>
                </a:solidFill>
                <a:latin typeface="+mn-lt"/>
                <a:cs typeface="+mn-cs"/>
              </a:rPr>
              <a:t>On</a:t>
            </a: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pt-BR" sz="1600" kern="0" dirty="0" err="1" smtClean="0">
                <a:solidFill>
                  <a:srgbClr val="002060"/>
                </a:solidFill>
                <a:latin typeface="+mn-lt"/>
                <a:cs typeface="+mn-cs"/>
              </a:rPr>
              <a:t>Board</a:t>
            </a: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”. Esse laboratório será destinado, principalmente aos ensaios de motores ciclo Otto e Diesel. Essa bancada de teste será equipada com instrumentação e automação adequada, possibilitando assim o estudo do desempenho e das emissões gasosas do motor para subsidiar o desenvolvimento de diferentes combustíveis, biocombustíveis e suas misturas, inclusive com aditivos.</a:t>
            </a: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As indústrias brasileiras vêm buscando alternativas para se adequar às novas etapas da legislação de controle de emissão de gases de escape. </a:t>
            </a: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Uma alternativa para diminuir o nível de poluentes é reduzir o teor de enxofre encontrado na composição do diesel e da gasolina, já que o enxofre é uma das principais substâncias que contribuem para a formação de material particulado emitido pelos veículos diesel e para a redução da eficiência dos catalisadores dos veículos FLEX. Outra alternativa é o desenvolvimento de combustíveis alternativos, como os biocombustíveis e suas misturas, além de </a:t>
            </a:r>
            <a:r>
              <a:rPr lang="pt-BR" sz="1600" kern="0" dirty="0" err="1" smtClean="0">
                <a:solidFill>
                  <a:srgbClr val="002060"/>
                </a:solidFill>
                <a:latin typeface="+mn-lt"/>
                <a:cs typeface="+mn-cs"/>
              </a:rPr>
              <a:t>aditivações</a:t>
            </a: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 específicas para a redução de depósitos nos injetores, válvulas e na câmara de combustão do motor.</a:t>
            </a: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8" name="Triângulo isósceles 27">
            <a:hlinkClick r:id="" action="ppaction://hlinkshowjump?jump=nextslide"/>
          </p:cNvPr>
          <p:cNvSpPr/>
          <p:nvPr/>
        </p:nvSpPr>
        <p:spPr>
          <a:xfrm rot="5400000" flipH="1">
            <a:off x="8532813" y="404664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516052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332656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 smtClean="0">
                <a:solidFill>
                  <a:srgbClr val="002060"/>
                </a:solidFill>
              </a:rPr>
              <a:t>Laboratório de Motores e Emissões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83568" y="980728"/>
            <a:ext cx="7886079" cy="280831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 exemplo dos EUA será implantada no Brasil a </a:t>
            </a:r>
            <a:r>
              <a:rPr lang="pt-BR" sz="1600" kern="0" dirty="0" err="1" smtClean="0">
                <a:solidFill>
                  <a:srgbClr val="002060"/>
                </a:solidFill>
                <a:latin typeface="+mn-lt"/>
                <a:cs typeface="+mn-cs"/>
              </a:rPr>
              <a:t>aditivação</a:t>
            </a: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 de toda a gasolina do país. Dessa forma é importante se pesquisar o efeito de diferentes níveis e tipos de aditivos na formação de depósitos em válvulas e seus efeitos nas emissões de poluentes. Cabe ressaltar que o Brasil tem a particularidade de possuir toda a gasolina com adição de 20% – 25% de etanol. </a:t>
            </a: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 implantação do Laboratório de Motores e Emissões do INT permitirá uma investigação ampla das possibilidades de utilização de novos combustíveis, bem como um melhor conhecimento do desempenho e da emissão de poluentes desses combustíveis.</a:t>
            </a:r>
          </a:p>
          <a:p>
            <a:pPr lvl="0" eaLnBrk="0" hangingPunct="0">
              <a:spcBef>
                <a:spcPct val="20000"/>
              </a:spcBef>
            </a:pPr>
            <a:endParaRPr lang="en-US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9" name="Triângulo isósceles 8">
            <a:hlinkClick r:id="" action="ppaction://hlinkshowjump?jump=nextslide"/>
          </p:cNvPr>
          <p:cNvSpPr/>
          <p:nvPr/>
        </p:nvSpPr>
        <p:spPr>
          <a:xfrm rot="5400000" flipH="1">
            <a:off x="8532813" y="404665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Triângulo isósceles 9">
            <a:hlinkClick r:id="" action="ppaction://hlinkshowjump?jump=previousslide"/>
          </p:cNvPr>
          <p:cNvSpPr/>
          <p:nvPr/>
        </p:nvSpPr>
        <p:spPr>
          <a:xfrm rot="16200000">
            <a:off x="8101013" y="404665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516052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332656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 smtClean="0">
                <a:solidFill>
                  <a:srgbClr val="002060"/>
                </a:solidFill>
              </a:rPr>
              <a:t>Laboratório de Motores e Emissões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90377" y="1052736"/>
            <a:ext cx="7598047" cy="5040560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lang="pt-BR" sz="1600" b="1" kern="0" dirty="0" smtClean="0">
                <a:solidFill>
                  <a:srgbClr val="002060"/>
                </a:solidFill>
                <a:latin typeface="+mn-lt"/>
                <a:cs typeface="+mn-cs"/>
              </a:rPr>
              <a:t>Infraestrutura </a:t>
            </a:r>
          </a:p>
          <a:p>
            <a:pPr marL="342900" lvl="0" indent="-342900" eaLnBrk="0" hangingPunct="0">
              <a:spcBef>
                <a:spcPct val="20000"/>
              </a:spcBef>
            </a:pPr>
            <a:endParaRPr lang="pt-BR" sz="1600" b="1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Um banco de provas para motor com dinamômetro do tipo transiente de 250KW, incluindo sistema de automação e instrumentação auxiliar para controle de motor.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Um sistema de medição de emissões gasosas com computador, software e bancada de emissões do tipo FTIR; 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Um Sistema de análise de hidrocarbonetos totais (HC) adicional 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Equipamento de medição de emissões do tipo "ON-BOARD" 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Instrumentação e automação adequada, que possibilite o estudo do desempenho e das emissões gasosas do motor.</a:t>
            </a:r>
          </a:p>
          <a:p>
            <a:pPr marL="342900" lvl="0" indent="-34290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9" name="Triângulo isósceles 8">
            <a:hlinkClick r:id="" action="ppaction://hlinkshowjump?jump=previousslide"/>
          </p:cNvPr>
          <p:cNvSpPr/>
          <p:nvPr/>
        </p:nvSpPr>
        <p:spPr>
          <a:xfrm rot="16200000">
            <a:off x="8460432" y="404665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7107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7108" name="AutoShape 2"/>
          <p:cNvSpPr>
            <a:spLocks noChangeArrowheads="1"/>
          </p:cNvSpPr>
          <p:nvPr/>
        </p:nvSpPr>
        <p:spPr bwMode="auto">
          <a:xfrm>
            <a:off x="0" y="404664"/>
            <a:ext cx="8964613" cy="50323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t-BR" sz="2800" b="1">
                <a:solidFill>
                  <a:srgbClr val="002060"/>
                </a:solidFill>
                <a:latin typeface="Calibri" pitchFamily="34" charset="0"/>
              </a:rPr>
              <a:t>Conector Embrapii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323850" y="2780928"/>
            <a:ext cx="8423275" cy="3052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sz="2000" b="1" i="1" kern="0" dirty="0">
                <a:solidFill>
                  <a:srgbClr val="002060"/>
                </a:solidFill>
                <a:cs typeface="+mn-cs"/>
              </a:rPr>
              <a:t>Estimular a inovação no país, considerada “instrumento fundamental para o desenvolvimento sustentável, o crescimento econômico e social, a geração de emprego e renda e a democratização de oportunidades". </a:t>
            </a:r>
          </a:p>
          <a:p>
            <a:pPr eaLnBrk="0" hangingPunct="0">
              <a:defRPr/>
            </a:pPr>
            <a:endParaRPr lang="pt-BR" sz="2000" b="1" i="1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sz="2000" b="1" i="1" kern="0" dirty="0">
                <a:solidFill>
                  <a:srgbClr val="002060"/>
                </a:solidFill>
                <a:cs typeface="+mn-cs"/>
              </a:rPr>
              <a:t>Assegurar a "necessidade de maior articulação institucional entre os setores público e privado, de modo a complementar a atuação das agências de fomento existentes e as ações em curso, com vistas a uma maior colaboração na promoção à inovação". </a:t>
            </a:r>
          </a:p>
          <a:p>
            <a:pPr eaLnBrk="0" hangingPunct="0">
              <a:defRPr/>
            </a:pPr>
            <a:endParaRPr lang="pt-BR" sz="2000" b="1" kern="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15" name="Imagem 14" descr="TOMADA-03-v1.png"/>
          <p:cNvPicPr>
            <a:picLocks noChangeAspect="1"/>
          </p:cNvPicPr>
          <p:nvPr/>
        </p:nvPicPr>
        <p:blipFill>
          <a:blip r:embed="rId2" cstate="print"/>
          <a:srcRect l="12201" t="24078" r="11413" b="21486"/>
          <a:stretch>
            <a:fillRect/>
          </a:stretch>
        </p:blipFill>
        <p:spPr>
          <a:xfrm>
            <a:off x="1043608" y="692919"/>
            <a:ext cx="6984776" cy="1512168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7164388" y="693589"/>
            <a:ext cx="1584325" cy="1655762"/>
          </a:xfrm>
          <a:prstGeom prst="ellipse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83" name="CaixaDeTexto 8"/>
          <p:cNvSpPr txBox="1">
            <a:spLocks noChangeArrowheads="1"/>
          </p:cNvSpPr>
          <p:nvPr/>
        </p:nvSpPr>
        <p:spPr bwMode="auto">
          <a:xfrm>
            <a:off x="7092950" y="1052364"/>
            <a:ext cx="1727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Instituições Científicas e Tecnológicas</a:t>
            </a:r>
          </a:p>
        </p:txBody>
      </p:sp>
      <p:sp>
        <p:nvSpPr>
          <p:cNvPr id="11" name="Elipse 10"/>
          <p:cNvSpPr/>
          <p:nvPr/>
        </p:nvSpPr>
        <p:spPr>
          <a:xfrm>
            <a:off x="395288" y="404664"/>
            <a:ext cx="1584325" cy="1655762"/>
          </a:xfrm>
          <a:prstGeom prst="ellipse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82" name="CaixaDeTexto 8"/>
          <p:cNvSpPr txBox="1">
            <a:spLocks noChangeArrowheads="1"/>
          </p:cNvSpPr>
          <p:nvPr/>
        </p:nvSpPr>
        <p:spPr bwMode="auto">
          <a:xfrm>
            <a:off x="539750" y="980926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Empresas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/>
      <p:bldP spid="286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8130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835894" y="837258"/>
            <a:ext cx="8200602" cy="55440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Atuar preponderantemente nas fases intermediárias da inovação entendidas e incluídas nesta etapa as provas de conceitos, os pilotos e o escalonamento de processos entre outros correlatos;</a:t>
            </a: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O projeto deve gerar produtos e/ou soluções inovadores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;</a:t>
            </a:r>
          </a:p>
          <a:p>
            <a:pPr eaLnBrk="0" hangingPunct="0">
              <a:defRPr/>
            </a:pPr>
            <a:endParaRPr lang="pt-BR" kern="0" dirty="0" smtClean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 smtClean="0">
                <a:solidFill>
                  <a:srgbClr val="002060"/>
                </a:solidFill>
                <a:cs typeface="+mn-cs"/>
              </a:rPr>
              <a:t>Os produtos e processos desenvolvidos deverão ser aplicados às empresas instaladas no Brasil, contribuindo para a produção nacional e a geração de empregos e divisas para o Brasil;</a:t>
            </a: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A execução e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o gerenciamento 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do projeto serão de responsabilidade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da </a:t>
            </a:r>
            <a:r>
              <a:rPr lang="pt-BR" b="1" kern="0" dirty="0" smtClean="0">
                <a:solidFill>
                  <a:srgbClr val="002060"/>
                </a:solidFill>
                <a:cs typeface="+mn-cs"/>
              </a:rPr>
              <a:t>Unidade EMBRAPII (INT)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;</a:t>
            </a: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O planejamento detalhado do projeto será efetuado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pela </a:t>
            </a:r>
            <a:r>
              <a:rPr lang="pt-BR" b="1" kern="0" dirty="0" smtClean="0">
                <a:solidFill>
                  <a:srgbClr val="002060"/>
                </a:solidFill>
              </a:rPr>
              <a:t>Unidade EMBRAPII (INT)</a:t>
            </a:r>
            <a:r>
              <a:rPr lang="pt-BR" kern="0" dirty="0" smtClean="0">
                <a:solidFill>
                  <a:srgbClr val="002060"/>
                </a:solidFill>
              </a:rPr>
              <a:t>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juntamente 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com a Empresa, incluindo o escopo, custos, tempo e demais áreas a serem planejadas;</a:t>
            </a: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48132" name="CaixaDeTexto 28"/>
          <p:cNvSpPr txBox="1">
            <a:spLocks noChangeArrowheads="1"/>
          </p:cNvSpPr>
          <p:nvPr/>
        </p:nvSpPr>
        <p:spPr bwMode="auto">
          <a:xfrm>
            <a:off x="611188" y="116533"/>
            <a:ext cx="64087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002060"/>
                </a:solidFill>
                <a:latin typeface="Calibri" pitchFamily="34" charset="0"/>
              </a:rPr>
              <a:t>Condições Gerais</a:t>
            </a:r>
            <a:endParaRPr lang="pt-BR" sz="28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92125" y="332433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76499" y="1111151"/>
            <a:ext cx="287337" cy="2889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8135" name="CaixaDeTexto 7"/>
          <p:cNvSpPr txBox="1">
            <a:spLocks noChangeArrowheads="1"/>
          </p:cNvSpPr>
          <p:nvPr/>
        </p:nvSpPr>
        <p:spPr bwMode="auto">
          <a:xfrm>
            <a:off x="395536" y="1074638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476499" y="1975495"/>
            <a:ext cx="287337" cy="2873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8137" name="CaixaDeTexto 9"/>
          <p:cNvSpPr txBox="1">
            <a:spLocks noChangeArrowheads="1"/>
          </p:cNvSpPr>
          <p:nvPr/>
        </p:nvSpPr>
        <p:spPr bwMode="auto">
          <a:xfrm>
            <a:off x="395536" y="1938983"/>
            <a:ext cx="431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476499" y="1845320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476499" y="2421583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476499" y="3501008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476499" y="5445224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/>
          <p:cNvSpPr/>
          <p:nvPr/>
        </p:nvSpPr>
        <p:spPr>
          <a:xfrm>
            <a:off x="476499" y="2839343"/>
            <a:ext cx="287337" cy="2889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8144" name="CaixaDeTexto 21"/>
          <p:cNvSpPr txBox="1">
            <a:spLocks noChangeArrowheads="1"/>
          </p:cNvSpPr>
          <p:nvPr/>
        </p:nvSpPr>
        <p:spPr bwMode="auto">
          <a:xfrm>
            <a:off x="395536" y="2802830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Elipse 22"/>
          <p:cNvSpPr/>
          <p:nvPr/>
        </p:nvSpPr>
        <p:spPr>
          <a:xfrm>
            <a:off x="476499" y="3753544"/>
            <a:ext cx="287337" cy="28733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8146" name="CaixaDeTexto 23"/>
          <p:cNvSpPr txBox="1">
            <a:spLocks noChangeArrowheads="1"/>
          </p:cNvSpPr>
          <p:nvPr/>
        </p:nvSpPr>
        <p:spPr bwMode="auto">
          <a:xfrm>
            <a:off x="395536" y="3717032"/>
            <a:ext cx="431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Elipse 24"/>
          <p:cNvSpPr/>
          <p:nvPr/>
        </p:nvSpPr>
        <p:spPr>
          <a:xfrm>
            <a:off x="476499" y="4746154"/>
            <a:ext cx="287337" cy="2889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8148" name="CaixaDeTexto 25"/>
          <p:cNvSpPr txBox="1">
            <a:spLocks noChangeArrowheads="1"/>
          </p:cNvSpPr>
          <p:nvPr/>
        </p:nvSpPr>
        <p:spPr bwMode="auto">
          <a:xfrm>
            <a:off x="395536" y="4696942"/>
            <a:ext cx="431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22" name="Conector reto 21"/>
          <p:cNvCxnSpPr/>
          <p:nvPr/>
        </p:nvCxnSpPr>
        <p:spPr>
          <a:xfrm>
            <a:off x="476499" y="4365104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476499" y="836712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9154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187450" y="908720"/>
            <a:ext cx="7777038" cy="4535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 smtClean="0">
                <a:solidFill>
                  <a:srgbClr val="002060"/>
                </a:solidFill>
              </a:rPr>
              <a:t>Apenas serão financiadas as atividades desenvolvidas pela </a:t>
            </a:r>
            <a:r>
              <a:rPr lang="pt-BR" b="1" kern="0" dirty="0" smtClean="0">
                <a:solidFill>
                  <a:srgbClr val="002060"/>
                </a:solidFill>
              </a:rPr>
              <a:t>Unidade EMBRAPII (INT)</a:t>
            </a:r>
            <a:r>
              <a:rPr lang="pt-BR" kern="0" dirty="0" smtClean="0">
                <a:solidFill>
                  <a:srgbClr val="002060"/>
                </a:solidFill>
              </a:rPr>
              <a:t>;</a:t>
            </a:r>
          </a:p>
          <a:p>
            <a:pPr eaLnBrk="0" hangingPunct="0">
              <a:defRPr/>
            </a:pPr>
            <a:endParaRPr lang="pt-BR" kern="0" dirty="0" smtClean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 smtClean="0">
                <a:solidFill>
                  <a:srgbClr val="002060"/>
                </a:solidFill>
                <a:cs typeface="+mn-cs"/>
              </a:rPr>
              <a:t>O 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projeto visa prioritariamente financiar despesas de custeio (contratação de pessoal, serviços de terceiros, despesas de viagens, material de uso e consumo), aceitando-se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excepcionalmente investimentos 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(aquisição de máquinas e equipamentos e realização de obras);</a:t>
            </a: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O projeto somente deve abranger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a área de específica do credenciamento da </a:t>
            </a:r>
            <a:r>
              <a:rPr lang="pt-BR" b="1" kern="0" dirty="0" smtClean="0">
                <a:solidFill>
                  <a:srgbClr val="002060"/>
                </a:solidFill>
                <a:cs typeface="+mn-cs"/>
              </a:rPr>
              <a:t>Unidade EMBRAPII (INT: Tecnologia Química Industrial);</a:t>
            </a:r>
            <a:endParaRPr lang="pt-BR" b="1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Os direitos de propriedade intelectual sobre os produtos/soluções resultantes do projeto serão compartilhados na razão direta dos investimentos financeiros feitos por cada parte e objeto de cláusula contratual específica;</a:t>
            </a: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 smtClean="0">
                <a:solidFill>
                  <a:srgbClr val="002060"/>
                </a:solidFill>
                <a:cs typeface="+mn-cs"/>
              </a:rPr>
              <a:t>Remuneração (royalties, bônus, etc.) negociada 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caso a caso.</a:t>
            </a:r>
          </a:p>
        </p:txBody>
      </p:sp>
      <p:sp>
        <p:nvSpPr>
          <p:cNvPr id="49156" name="CaixaDeTexto 28"/>
          <p:cNvSpPr txBox="1">
            <a:spLocks noChangeArrowheads="1"/>
          </p:cNvSpPr>
          <p:nvPr/>
        </p:nvSpPr>
        <p:spPr bwMode="auto">
          <a:xfrm>
            <a:off x="611188" y="116632"/>
            <a:ext cx="64087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002060"/>
                </a:solidFill>
                <a:latin typeface="Calibri" pitchFamily="34" charset="0"/>
              </a:rPr>
              <a:t>Condições Gerais</a:t>
            </a:r>
            <a:endParaRPr lang="pt-BR" sz="28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92125" y="332532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684213" y="2190255"/>
            <a:ext cx="287337" cy="2889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9159" name="CaixaDeTexto 7"/>
          <p:cNvSpPr txBox="1">
            <a:spLocks noChangeArrowheads="1"/>
          </p:cNvSpPr>
          <p:nvPr/>
        </p:nvSpPr>
        <p:spPr bwMode="auto">
          <a:xfrm>
            <a:off x="603250" y="2153742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7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684213" y="3220269"/>
            <a:ext cx="287337" cy="28733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9161" name="CaixaDeTexto 9"/>
          <p:cNvSpPr txBox="1">
            <a:spLocks noChangeArrowheads="1"/>
          </p:cNvSpPr>
          <p:nvPr/>
        </p:nvSpPr>
        <p:spPr bwMode="auto">
          <a:xfrm>
            <a:off x="603250" y="3182169"/>
            <a:ext cx="431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8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84213" y="4350495"/>
            <a:ext cx="287337" cy="2889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9166" name="CaixaDeTexto 16"/>
          <p:cNvSpPr txBox="1">
            <a:spLocks noChangeArrowheads="1"/>
          </p:cNvSpPr>
          <p:nvPr/>
        </p:nvSpPr>
        <p:spPr bwMode="auto">
          <a:xfrm>
            <a:off x="603250" y="4313982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9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684213" y="5359673"/>
            <a:ext cx="287337" cy="2889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9168" name="CaixaDeTexto 16"/>
          <p:cNvSpPr txBox="1">
            <a:spLocks noChangeArrowheads="1"/>
          </p:cNvSpPr>
          <p:nvPr/>
        </p:nvSpPr>
        <p:spPr bwMode="auto">
          <a:xfrm>
            <a:off x="611808" y="5322094"/>
            <a:ext cx="431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10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684213" y="1110134"/>
            <a:ext cx="287337" cy="28892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CaixaDeTexto 7"/>
          <p:cNvSpPr txBox="1">
            <a:spLocks noChangeArrowheads="1"/>
          </p:cNvSpPr>
          <p:nvPr/>
        </p:nvSpPr>
        <p:spPr bwMode="auto">
          <a:xfrm>
            <a:off x="603250" y="1073621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6</a:t>
            </a:r>
            <a:endParaRPr lang="pt-BR" sz="1600" b="1" dirty="0">
              <a:solidFill>
                <a:schemeClr val="bg1"/>
              </a:solidFill>
            </a:endParaRPr>
          </a:p>
        </p:txBody>
      </p:sp>
      <p:cxnSp>
        <p:nvCxnSpPr>
          <p:cNvPr id="29" name="Conector reto 28"/>
          <p:cNvCxnSpPr/>
          <p:nvPr/>
        </p:nvCxnSpPr>
        <p:spPr>
          <a:xfrm>
            <a:off x="476499" y="1628800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476499" y="2996952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476499" y="3861048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476499" y="5805264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476499" y="5229200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476499" y="836712"/>
            <a:ext cx="84597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9154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187624" y="1125389"/>
            <a:ext cx="7560518" cy="4535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dirty="0" smtClean="0">
                <a:solidFill>
                  <a:srgbClr val="002060"/>
                </a:solidFill>
              </a:rPr>
              <a:t>a parcela correspondente à contribuição da EMBRAPII será no máximo equivalente a 1/3 do valor total (financeira); </a:t>
            </a:r>
          </a:p>
          <a:p>
            <a:pPr eaLnBrk="0" hangingPunct="0">
              <a:defRPr/>
            </a:pPr>
            <a:endParaRPr lang="pt-BR" dirty="0" smtClean="0">
              <a:solidFill>
                <a:srgbClr val="002060"/>
              </a:solidFill>
            </a:endParaRPr>
          </a:p>
          <a:p>
            <a:pPr eaLnBrk="0" hangingPunct="0">
              <a:defRPr/>
            </a:pPr>
            <a:r>
              <a:rPr lang="pt-BR" dirty="0" smtClean="0">
                <a:solidFill>
                  <a:srgbClr val="002060"/>
                </a:solidFill>
              </a:rPr>
              <a:t>a contrapartida das empresas parceiras, no mínimo, a 1/3 do valor total (financeira); e </a:t>
            </a:r>
          </a:p>
          <a:p>
            <a:pPr eaLnBrk="0" hangingPunct="0">
              <a:defRPr/>
            </a:pPr>
            <a:endParaRPr lang="pt-BR" dirty="0" smtClean="0">
              <a:solidFill>
                <a:srgbClr val="002060"/>
              </a:solidFill>
            </a:endParaRPr>
          </a:p>
          <a:p>
            <a:pPr eaLnBrk="0" hangingPunct="0">
              <a:defRPr/>
            </a:pPr>
            <a:r>
              <a:rPr lang="pt-BR" dirty="0" smtClean="0">
                <a:solidFill>
                  <a:srgbClr val="002060"/>
                </a:solidFill>
              </a:rPr>
              <a:t> o valor remanescente corresponderá à contrapartida da instituição de pesquisa (financeira ou não financeira). </a:t>
            </a:r>
          </a:p>
          <a:p>
            <a:pPr eaLnBrk="0" hangingPunct="0">
              <a:defRPr/>
            </a:pPr>
            <a:endParaRPr lang="pt-BR" dirty="0" smtClean="0">
              <a:solidFill>
                <a:srgbClr val="002060"/>
              </a:solidFill>
            </a:endParaRPr>
          </a:p>
          <a:p>
            <a:pPr eaLnBrk="0" hangingPunct="0">
              <a:defRPr/>
            </a:pPr>
            <a:endParaRPr lang="pt-BR" dirty="0" smtClean="0">
              <a:solidFill>
                <a:srgbClr val="002060"/>
              </a:solidFill>
            </a:endParaRPr>
          </a:p>
          <a:p>
            <a:pPr eaLnBrk="0" hangingPunct="0">
              <a:defRPr/>
            </a:pPr>
            <a:r>
              <a:rPr lang="pt-BR" b="1" dirty="0" smtClean="0">
                <a:solidFill>
                  <a:srgbClr val="002060"/>
                </a:solidFill>
              </a:rPr>
              <a:t>Essa regra geral de composição aplica-se </a:t>
            </a:r>
            <a:r>
              <a:rPr lang="pt-BR" b="1" i="1" dirty="0" smtClean="0">
                <a:solidFill>
                  <a:srgbClr val="002060"/>
                </a:solidFill>
              </a:rPr>
              <a:t>ao somatório dos projetos executados no âmbito do plano de ação e não a cada projeto</a:t>
            </a:r>
          </a:p>
          <a:p>
            <a:pPr eaLnBrk="0" hangingPunct="0">
              <a:defRPr/>
            </a:pPr>
            <a:endParaRPr lang="pt-BR" i="1" kern="0" dirty="0" smtClean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49156" name="CaixaDeTexto 28"/>
          <p:cNvSpPr txBox="1">
            <a:spLocks noChangeArrowheads="1"/>
          </p:cNvSpPr>
          <p:nvPr/>
        </p:nvSpPr>
        <p:spPr bwMode="auto">
          <a:xfrm>
            <a:off x="611188" y="404664"/>
            <a:ext cx="64087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Modelo de Financiamento – Regra Geral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92125" y="620564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6" descr="ok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081103"/>
            <a:ext cx="432048" cy="403681"/>
          </a:xfrm>
          <a:prstGeom prst="rect">
            <a:avLst/>
          </a:prstGeom>
        </p:spPr>
      </p:pic>
      <p:pic>
        <p:nvPicPr>
          <p:cNvPr id="8" name="Imagem 7" descr="ok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873191"/>
            <a:ext cx="432048" cy="403681"/>
          </a:xfrm>
          <a:prstGeom prst="rect">
            <a:avLst/>
          </a:prstGeom>
        </p:spPr>
      </p:pic>
      <p:pic>
        <p:nvPicPr>
          <p:cNvPr id="9" name="Imagem 8" descr="ok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708920"/>
            <a:ext cx="432048" cy="403681"/>
          </a:xfrm>
          <a:prstGeom prst="rect">
            <a:avLst/>
          </a:prstGeom>
        </p:spPr>
      </p:pic>
      <p:pic>
        <p:nvPicPr>
          <p:cNvPr id="11" name="Imagem 10" descr="1189103_87038871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4696066"/>
            <a:ext cx="2880320" cy="21619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9154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259632" y="1125389"/>
            <a:ext cx="7632848" cy="4535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pt-BR" dirty="0" smtClean="0">
                <a:solidFill>
                  <a:srgbClr val="002060"/>
                </a:solidFill>
              </a:rPr>
              <a:t>todo projeto EMBRAPII será cofinanciado por, ao menos, uma empresa; </a:t>
            </a:r>
          </a:p>
          <a:p>
            <a:endParaRPr lang="pt-BR" dirty="0" smtClean="0">
              <a:solidFill>
                <a:srgbClr val="002060"/>
              </a:solidFill>
            </a:endParaRPr>
          </a:p>
          <a:p>
            <a:r>
              <a:rPr lang="pt-BR" dirty="0" smtClean="0">
                <a:solidFill>
                  <a:srgbClr val="002060"/>
                </a:solidFill>
              </a:rPr>
              <a:t>nos projetos em que os recursos aportados pelas empresas decorrerem de obrigações legais de investimento em P&amp;D, a participação da empresa será, no mínimo, de 50% do valor do projeto; </a:t>
            </a:r>
          </a:p>
          <a:p>
            <a:endParaRPr lang="pt-BR" dirty="0" smtClean="0">
              <a:solidFill>
                <a:srgbClr val="002060"/>
              </a:solidFill>
            </a:endParaRPr>
          </a:p>
          <a:p>
            <a:r>
              <a:rPr lang="pt-BR" dirty="0" smtClean="0">
                <a:solidFill>
                  <a:srgbClr val="002060"/>
                </a:solidFill>
              </a:rPr>
              <a:t>em todos os demais casos, a participação da empresa não poderá ser inferior a 10% do valor do projeto; </a:t>
            </a:r>
          </a:p>
          <a:p>
            <a:endParaRPr lang="pt-BR" dirty="0" smtClean="0">
              <a:solidFill>
                <a:srgbClr val="002060"/>
              </a:solidFill>
            </a:endParaRPr>
          </a:p>
          <a:p>
            <a:r>
              <a:rPr lang="pt-BR" dirty="0" smtClean="0">
                <a:solidFill>
                  <a:srgbClr val="002060"/>
                </a:solidFill>
              </a:rPr>
              <a:t>em qualquer caso, a participação da empresa no projeto deverá ser sempre com recursos próprios e/ou obtidos através de financiamento reembolsável. </a:t>
            </a:r>
          </a:p>
          <a:p>
            <a:pPr eaLnBrk="0" hangingPunct="0">
              <a:defRPr/>
            </a:pPr>
            <a:endParaRPr lang="pt-BR" i="1" dirty="0" smtClean="0">
              <a:solidFill>
                <a:srgbClr val="002060"/>
              </a:solidFill>
            </a:endParaRPr>
          </a:p>
          <a:p>
            <a:pPr eaLnBrk="0" hangingPunct="0">
              <a:defRPr/>
            </a:pPr>
            <a:endParaRPr lang="pt-BR" i="1" dirty="0" smtClean="0">
              <a:solidFill>
                <a:srgbClr val="002060"/>
              </a:solidFill>
            </a:endParaRPr>
          </a:p>
          <a:p>
            <a:pPr eaLnBrk="0" hangingPunct="0">
              <a:defRPr/>
            </a:pPr>
            <a:endParaRPr lang="pt-BR" i="1" dirty="0" smtClean="0">
              <a:solidFill>
                <a:srgbClr val="002060"/>
              </a:solidFill>
            </a:endParaRPr>
          </a:p>
          <a:p>
            <a:pPr eaLnBrk="0" hangingPunct="0">
              <a:defRPr/>
            </a:pPr>
            <a:endParaRPr lang="pt-BR" i="1" kern="0" dirty="0" smtClean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49156" name="CaixaDeTexto 28"/>
          <p:cNvSpPr txBox="1">
            <a:spLocks noChangeArrowheads="1"/>
          </p:cNvSpPr>
          <p:nvPr/>
        </p:nvSpPr>
        <p:spPr bwMode="auto">
          <a:xfrm>
            <a:off x="611188" y="404664"/>
            <a:ext cx="64087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Modelo de Financiamento - Disposições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92125" y="620564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6" descr="ok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432048" cy="403681"/>
          </a:xfrm>
          <a:prstGeom prst="rect">
            <a:avLst/>
          </a:prstGeom>
        </p:spPr>
      </p:pic>
      <p:pic>
        <p:nvPicPr>
          <p:cNvPr id="8" name="Imagem 7" descr="ok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772816"/>
            <a:ext cx="432048" cy="403681"/>
          </a:xfrm>
          <a:prstGeom prst="rect">
            <a:avLst/>
          </a:prstGeom>
        </p:spPr>
      </p:pic>
      <p:pic>
        <p:nvPicPr>
          <p:cNvPr id="9" name="Imagem 8" descr="ok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780928"/>
            <a:ext cx="432048" cy="403681"/>
          </a:xfrm>
          <a:prstGeom prst="rect">
            <a:avLst/>
          </a:prstGeom>
        </p:spPr>
      </p:pic>
      <p:pic>
        <p:nvPicPr>
          <p:cNvPr id="11" name="Imagem 10" descr="ok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573016"/>
            <a:ext cx="432048" cy="403681"/>
          </a:xfrm>
          <a:prstGeom prst="rect">
            <a:avLst/>
          </a:prstGeom>
        </p:spPr>
      </p:pic>
      <p:pic>
        <p:nvPicPr>
          <p:cNvPr id="12" name="Imagem 11" descr="1357762_91568428-restrito-somb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4581255"/>
            <a:ext cx="2952328" cy="22767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0178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39750" y="1773559"/>
            <a:ext cx="3816350" cy="3311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Aporte financeiro não reembolsável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da EMBRAPII e disponibilidade imediata</a:t>
            </a: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Aporte financeiro da Empresa: cronograma de desembolso</a:t>
            </a: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Investimento Econômico (INT): RH e infraestrutura científica e tecnológica do INT</a:t>
            </a:r>
          </a:p>
        </p:txBody>
      </p:sp>
      <p:sp>
        <p:nvSpPr>
          <p:cNvPr id="50180" name="CaixaDeTexto 28"/>
          <p:cNvSpPr txBox="1">
            <a:spLocks noChangeArrowheads="1"/>
          </p:cNvSpPr>
          <p:nvPr/>
        </p:nvSpPr>
        <p:spPr bwMode="auto">
          <a:xfrm>
            <a:off x="611188" y="404664"/>
            <a:ext cx="64087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002060"/>
                </a:solidFill>
                <a:latin typeface="Calibri" pitchFamily="34" charset="0"/>
              </a:rPr>
              <a:t>Condições de Cofinanciamento</a:t>
            </a:r>
            <a:endParaRPr lang="pt-BR" sz="28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92125" y="620564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21" name="Diagrama 20"/>
          <p:cNvGraphicFramePr/>
          <p:nvPr/>
        </p:nvGraphicFramePr>
        <p:xfrm>
          <a:off x="4139952" y="-27384"/>
          <a:ext cx="518457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riângulo isósceles 21"/>
          <p:cNvSpPr/>
          <p:nvPr/>
        </p:nvSpPr>
        <p:spPr>
          <a:xfrm rot="5400000">
            <a:off x="395287" y="1916435"/>
            <a:ext cx="144463" cy="144462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Triângulo isósceles 22"/>
          <p:cNvSpPr/>
          <p:nvPr/>
        </p:nvSpPr>
        <p:spPr>
          <a:xfrm rot="5400000">
            <a:off x="395288" y="2997000"/>
            <a:ext cx="144462" cy="144462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Triângulo isósceles 10"/>
          <p:cNvSpPr/>
          <p:nvPr/>
        </p:nvSpPr>
        <p:spPr>
          <a:xfrm rot="5400000">
            <a:off x="396081" y="3812495"/>
            <a:ext cx="142875" cy="144462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202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39750" y="1845667"/>
            <a:ext cx="3816350" cy="3311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Velocidade na implementação de projetos</a:t>
            </a: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Negociação direta com empresas</a:t>
            </a: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Agilidade e efetividade no atendimento das demandas</a:t>
            </a:r>
          </a:p>
          <a:p>
            <a:pPr eaLnBrk="0" hangingPunct="0"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Prestação de contas e monitoramento/controle de forma desburocratizada.</a:t>
            </a:r>
          </a:p>
        </p:txBody>
      </p:sp>
      <p:sp>
        <p:nvSpPr>
          <p:cNvPr id="51204" name="CaixaDeTexto 28"/>
          <p:cNvSpPr txBox="1">
            <a:spLocks noChangeArrowheads="1"/>
          </p:cNvSpPr>
          <p:nvPr/>
        </p:nvSpPr>
        <p:spPr bwMode="auto">
          <a:xfrm>
            <a:off x="611188" y="548680"/>
            <a:ext cx="64087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002060"/>
                </a:solidFill>
                <a:latin typeface="Calibri" pitchFamily="34" charset="0"/>
              </a:rPr>
              <a:t>Elementos Motivacionais</a:t>
            </a:r>
            <a:endParaRPr lang="pt-BR" sz="28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92125" y="764580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riângulo isósceles 21"/>
          <p:cNvSpPr/>
          <p:nvPr/>
        </p:nvSpPr>
        <p:spPr>
          <a:xfrm rot="5400000">
            <a:off x="395287" y="1988543"/>
            <a:ext cx="144463" cy="144462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Triângulo isósceles 22"/>
          <p:cNvSpPr/>
          <p:nvPr/>
        </p:nvSpPr>
        <p:spPr>
          <a:xfrm rot="5400000">
            <a:off x="395288" y="2780705"/>
            <a:ext cx="144462" cy="144462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Triângulo isósceles 23"/>
          <p:cNvSpPr/>
          <p:nvPr/>
        </p:nvSpPr>
        <p:spPr>
          <a:xfrm rot="5400000">
            <a:off x="395287" y="3356968"/>
            <a:ext cx="144463" cy="144462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Triângulo isósceles 10"/>
          <p:cNvSpPr/>
          <p:nvPr/>
        </p:nvSpPr>
        <p:spPr>
          <a:xfrm rot="5400000">
            <a:off x="395288" y="4149130"/>
            <a:ext cx="144462" cy="144462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2" name="Grupo 14"/>
          <p:cNvGrpSpPr>
            <a:grpSpLocks/>
          </p:cNvGrpSpPr>
          <p:nvPr/>
        </p:nvGrpSpPr>
        <p:grpSpPr bwMode="auto">
          <a:xfrm>
            <a:off x="4716463" y="632817"/>
            <a:ext cx="4314825" cy="5049838"/>
            <a:chOff x="4716463" y="920750"/>
            <a:chExt cx="4314825" cy="5049838"/>
          </a:xfrm>
        </p:grpSpPr>
        <p:pic>
          <p:nvPicPr>
            <p:cNvPr id="51211" name="Imagem 11" descr="engrenagem copy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6463" y="920750"/>
              <a:ext cx="4314825" cy="5049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2" name="CaixaDeTexto 12"/>
            <p:cNvSpPr txBox="1">
              <a:spLocks noChangeArrowheads="1"/>
            </p:cNvSpPr>
            <p:nvPr/>
          </p:nvSpPr>
          <p:spPr bwMode="auto">
            <a:xfrm>
              <a:off x="6588125" y="2133600"/>
              <a:ext cx="792163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Foco</a:t>
              </a:r>
            </a:p>
          </p:txBody>
        </p:sp>
        <p:sp>
          <p:nvSpPr>
            <p:cNvPr id="51213" name="CaixaDeTexto 13"/>
            <p:cNvSpPr txBox="1">
              <a:spLocks noChangeArrowheads="1"/>
            </p:cNvSpPr>
            <p:nvPr/>
          </p:nvSpPr>
          <p:spPr bwMode="auto">
            <a:xfrm>
              <a:off x="5364163" y="2852738"/>
              <a:ext cx="12239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Agilidade</a:t>
              </a:r>
            </a:p>
          </p:txBody>
        </p:sp>
        <p:sp>
          <p:nvSpPr>
            <p:cNvPr id="51214" name="CaixaDeTexto 14"/>
            <p:cNvSpPr txBox="1">
              <a:spLocks noChangeArrowheads="1"/>
            </p:cNvSpPr>
            <p:nvPr/>
          </p:nvSpPr>
          <p:spPr bwMode="auto">
            <a:xfrm>
              <a:off x="6443663" y="4076700"/>
              <a:ext cx="151288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 b="1">
                  <a:solidFill>
                    <a:srgbClr val="002060"/>
                  </a:solidFill>
                </a:rPr>
                <a:t>Efetividade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barra_inferior-2_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03520"/>
            <a:ext cx="9144000" cy="155448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9552" y="620688"/>
            <a:ext cx="6624736" cy="446449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lnSpc>
                <a:spcPct val="150000"/>
              </a:lnSpc>
              <a:defRPr/>
            </a:pPr>
            <a:r>
              <a:rPr lang="pt-BR" sz="2800" b="1" kern="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Estruturação da apresentação:</a:t>
            </a:r>
          </a:p>
          <a:p>
            <a:pPr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pt-BR" sz="2800" kern="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pt-BR" sz="28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</a:t>
            </a:r>
            <a:r>
              <a:rPr lang="pt-BR" sz="2800" b="1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EMBRAPII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pt-BR" sz="2400" kern="0" dirty="0" smtClean="0">
              <a:solidFill>
                <a:srgbClr val="002060"/>
              </a:solidFill>
              <a:latin typeface="+mn-lt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pt-BR" sz="2800" b="1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</a:t>
            </a:r>
            <a:r>
              <a:rPr lang="pt-BR" sz="24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Instituto Nacional de Tecnologia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pt-BR" sz="2400" kern="0" dirty="0" smtClean="0">
              <a:solidFill>
                <a:srgbClr val="002060"/>
              </a:solidFill>
              <a:latin typeface="+mn-lt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pt-BR" sz="24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A Unidade EMBRAPII INT</a:t>
            </a:r>
          </a:p>
          <a:p>
            <a:pPr eaLnBrk="0" hangingPunct="0">
              <a:lnSpc>
                <a:spcPct val="150000"/>
              </a:lnSpc>
              <a:buFont typeface="Arial" pitchFamily="34" charset="0"/>
              <a:buChar char="−"/>
              <a:defRPr/>
            </a:pPr>
            <a:endParaRPr lang="pt-BR" sz="2800" kern="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pt-BR" sz="2800" kern="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pt-BR" sz="2800" kern="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95536" y="933674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" name="Imagem 9" descr="ok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44824"/>
            <a:ext cx="519917" cy="485781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452320" y="6596390"/>
            <a:ext cx="1691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0" kern="1700" spc="300" baseline="0" dirty="0" smtClean="0">
                <a:solidFill>
                  <a:schemeClr val="bg1"/>
                </a:solidFill>
              </a:rPr>
              <a:t>www.int.gov.br</a:t>
            </a:r>
            <a:endParaRPr lang="pt-BR" sz="1000" b="0" kern="1700" spc="30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2125" y="62056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3250" name="CaixaDeTexto 28"/>
          <p:cNvSpPr txBox="1">
            <a:spLocks noChangeArrowheads="1"/>
          </p:cNvSpPr>
          <p:nvPr/>
        </p:nvSpPr>
        <p:spPr bwMode="auto">
          <a:xfrm>
            <a:off x="611188" y="404664"/>
            <a:ext cx="64087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 err="1">
                <a:solidFill>
                  <a:srgbClr val="002060"/>
                </a:solidFill>
                <a:latin typeface="Calibri" pitchFamily="34" charset="0"/>
              </a:rPr>
              <a:t>Passo-a-Passo</a:t>
            </a:r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 Inicial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2" name="Grupo 32"/>
          <p:cNvGrpSpPr>
            <a:grpSpLocks/>
          </p:cNvGrpSpPr>
          <p:nvPr/>
        </p:nvGrpSpPr>
        <p:grpSpPr bwMode="auto">
          <a:xfrm>
            <a:off x="1114425" y="1341438"/>
            <a:ext cx="1944688" cy="1150937"/>
            <a:chOff x="971600" y="1700808"/>
            <a:chExt cx="1944216" cy="1152128"/>
          </a:xfrm>
        </p:grpSpPr>
        <p:sp>
          <p:nvSpPr>
            <p:cNvPr id="6" name="Elipse 5"/>
            <p:cNvSpPr/>
            <p:nvPr/>
          </p:nvSpPr>
          <p:spPr>
            <a:xfrm>
              <a:off x="971600" y="1700808"/>
              <a:ext cx="1944216" cy="1152128"/>
            </a:xfrm>
            <a:prstGeom prst="ellipse">
              <a:avLst/>
            </a:prstGeom>
            <a:solidFill>
              <a:srgbClr val="011B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295" name="CaixaDeTexto 9"/>
            <p:cNvSpPr txBox="1">
              <a:spLocks noChangeArrowheads="1"/>
            </p:cNvSpPr>
            <p:nvPr/>
          </p:nvSpPr>
          <p:spPr bwMode="auto">
            <a:xfrm>
              <a:off x="971600" y="2076237"/>
              <a:ext cx="194421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</a:rPr>
                <a:t>Prospecção</a:t>
              </a:r>
            </a:p>
          </p:txBody>
        </p:sp>
      </p:grpSp>
      <p:grpSp>
        <p:nvGrpSpPr>
          <p:cNvPr id="3" name="Grupo 33"/>
          <p:cNvGrpSpPr>
            <a:grpSpLocks/>
          </p:cNvGrpSpPr>
          <p:nvPr/>
        </p:nvGrpSpPr>
        <p:grpSpPr bwMode="auto">
          <a:xfrm>
            <a:off x="1114425" y="2852738"/>
            <a:ext cx="1944688" cy="1152525"/>
            <a:chOff x="971600" y="3212976"/>
            <a:chExt cx="1944216" cy="1152128"/>
          </a:xfrm>
        </p:grpSpPr>
        <p:sp>
          <p:nvSpPr>
            <p:cNvPr id="7" name="Elipse 6"/>
            <p:cNvSpPr/>
            <p:nvPr/>
          </p:nvSpPr>
          <p:spPr>
            <a:xfrm>
              <a:off x="971600" y="3212976"/>
              <a:ext cx="1944216" cy="1152128"/>
            </a:xfrm>
            <a:prstGeom prst="ellipse">
              <a:avLst/>
            </a:prstGeom>
            <a:solidFill>
              <a:srgbClr val="012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293" name="CaixaDeTexto 10"/>
            <p:cNvSpPr txBox="1">
              <a:spLocks noChangeArrowheads="1"/>
            </p:cNvSpPr>
            <p:nvPr/>
          </p:nvSpPr>
          <p:spPr bwMode="auto">
            <a:xfrm>
              <a:off x="971600" y="3588405"/>
              <a:ext cx="194421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</a:rPr>
                <a:t>Confidencialidade</a:t>
              </a:r>
            </a:p>
          </p:txBody>
        </p:sp>
      </p:grpSp>
      <p:grpSp>
        <p:nvGrpSpPr>
          <p:cNvPr id="5" name="Grupo 34"/>
          <p:cNvGrpSpPr>
            <a:grpSpLocks/>
          </p:cNvGrpSpPr>
          <p:nvPr/>
        </p:nvGrpSpPr>
        <p:grpSpPr bwMode="auto">
          <a:xfrm>
            <a:off x="1114425" y="4508500"/>
            <a:ext cx="1944688" cy="1152525"/>
            <a:chOff x="971600" y="4869160"/>
            <a:chExt cx="1944216" cy="1152128"/>
          </a:xfrm>
        </p:grpSpPr>
        <p:sp>
          <p:nvSpPr>
            <p:cNvPr id="8" name="Elipse 7"/>
            <p:cNvSpPr/>
            <p:nvPr/>
          </p:nvSpPr>
          <p:spPr>
            <a:xfrm>
              <a:off x="971600" y="4869160"/>
              <a:ext cx="1944216" cy="1152128"/>
            </a:xfrm>
            <a:prstGeom prst="ellipse">
              <a:avLst/>
            </a:prstGeom>
            <a:solidFill>
              <a:srgbClr val="014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291" name="CaixaDeTexto 11"/>
            <p:cNvSpPr txBox="1">
              <a:spLocks noChangeArrowheads="1"/>
            </p:cNvSpPr>
            <p:nvPr/>
          </p:nvSpPr>
          <p:spPr bwMode="auto">
            <a:xfrm>
              <a:off x="971600" y="5229200"/>
              <a:ext cx="19442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dirty="0" smtClean="0">
                  <a:solidFill>
                    <a:schemeClr val="bg1"/>
                  </a:solidFill>
                </a:rPr>
                <a:t>Negociação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riângulo isósceles 12"/>
          <p:cNvSpPr/>
          <p:nvPr/>
        </p:nvSpPr>
        <p:spPr>
          <a:xfrm flipV="1">
            <a:off x="1906588" y="2565400"/>
            <a:ext cx="287337" cy="2159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Triângulo isósceles 13"/>
          <p:cNvSpPr/>
          <p:nvPr/>
        </p:nvSpPr>
        <p:spPr>
          <a:xfrm flipV="1">
            <a:off x="1906588" y="4149725"/>
            <a:ext cx="287337" cy="2159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9" name="Grupo 35"/>
          <p:cNvGrpSpPr>
            <a:grpSpLocks/>
          </p:cNvGrpSpPr>
          <p:nvPr/>
        </p:nvGrpSpPr>
        <p:grpSpPr bwMode="auto">
          <a:xfrm>
            <a:off x="3562350" y="1341438"/>
            <a:ext cx="1944688" cy="1150937"/>
            <a:chOff x="3635896" y="1700808"/>
            <a:chExt cx="1944216" cy="1152128"/>
          </a:xfrm>
        </p:grpSpPr>
        <p:sp>
          <p:nvSpPr>
            <p:cNvPr id="15" name="Elipse 14"/>
            <p:cNvSpPr/>
            <p:nvPr/>
          </p:nvSpPr>
          <p:spPr>
            <a:xfrm>
              <a:off x="3635896" y="1700808"/>
              <a:ext cx="1944216" cy="1152128"/>
            </a:xfrm>
            <a:prstGeom prst="ellipse">
              <a:avLst/>
            </a:prstGeom>
            <a:solidFill>
              <a:srgbClr val="548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289" name="CaixaDeTexto 17"/>
            <p:cNvSpPr txBox="1">
              <a:spLocks noChangeArrowheads="1"/>
            </p:cNvSpPr>
            <p:nvPr/>
          </p:nvSpPr>
          <p:spPr bwMode="auto">
            <a:xfrm>
              <a:off x="3635896" y="1953127"/>
              <a:ext cx="19442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</a:rPr>
                <a:t>Planejamento </a:t>
              </a:r>
            </a:p>
            <a:p>
              <a:pPr algn="ctr"/>
              <a:r>
                <a:rPr lang="pt-BR" sz="1600">
                  <a:solidFill>
                    <a:schemeClr val="bg1"/>
                  </a:solidFill>
                </a:rPr>
                <a:t>do projeto</a:t>
              </a:r>
            </a:p>
          </p:txBody>
        </p:sp>
      </p:grpSp>
      <p:grpSp>
        <p:nvGrpSpPr>
          <p:cNvPr id="10" name="Grupo 36"/>
          <p:cNvGrpSpPr>
            <a:grpSpLocks/>
          </p:cNvGrpSpPr>
          <p:nvPr/>
        </p:nvGrpSpPr>
        <p:grpSpPr bwMode="auto">
          <a:xfrm>
            <a:off x="3562350" y="2852738"/>
            <a:ext cx="1944688" cy="1152525"/>
            <a:chOff x="3635896" y="3212976"/>
            <a:chExt cx="1944216" cy="1152128"/>
          </a:xfrm>
        </p:grpSpPr>
        <p:sp>
          <p:nvSpPr>
            <p:cNvPr id="16" name="Elipse 15"/>
            <p:cNvSpPr/>
            <p:nvPr/>
          </p:nvSpPr>
          <p:spPr>
            <a:xfrm>
              <a:off x="3635896" y="3212976"/>
              <a:ext cx="1944216" cy="1152128"/>
            </a:xfrm>
            <a:prstGeom prst="ellipse">
              <a:avLst/>
            </a:prstGeom>
            <a:solidFill>
              <a:srgbClr val="2A7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287" name="CaixaDeTexto 18"/>
            <p:cNvSpPr txBox="1">
              <a:spLocks noChangeArrowheads="1"/>
            </p:cNvSpPr>
            <p:nvPr/>
          </p:nvSpPr>
          <p:spPr bwMode="auto">
            <a:xfrm>
              <a:off x="3635896" y="3465295"/>
              <a:ext cx="19442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</a:rPr>
                <a:t>Análise</a:t>
              </a:r>
            </a:p>
            <a:p>
              <a:pPr algn="ctr"/>
              <a:r>
                <a:rPr lang="pt-BR" sz="1600">
                  <a:solidFill>
                    <a:schemeClr val="bg1"/>
                  </a:solidFill>
                </a:rPr>
                <a:t>Comitê INT</a:t>
              </a:r>
            </a:p>
          </p:txBody>
        </p:sp>
      </p:grpSp>
      <p:grpSp>
        <p:nvGrpSpPr>
          <p:cNvPr id="11" name="Grupo 37"/>
          <p:cNvGrpSpPr>
            <a:grpSpLocks/>
          </p:cNvGrpSpPr>
          <p:nvPr/>
        </p:nvGrpSpPr>
        <p:grpSpPr bwMode="auto">
          <a:xfrm>
            <a:off x="3562350" y="4508500"/>
            <a:ext cx="1944688" cy="1152525"/>
            <a:chOff x="3635896" y="4869160"/>
            <a:chExt cx="1944216" cy="1152128"/>
          </a:xfrm>
        </p:grpSpPr>
        <p:sp>
          <p:nvSpPr>
            <p:cNvPr id="17" name="Elipse 16"/>
            <p:cNvSpPr/>
            <p:nvPr/>
          </p:nvSpPr>
          <p:spPr>
            <a:xfrm>
              <a:off x="3635896" y="4869160"/>
              <a:ext cx="1944216" cy="1152128"/>
            </a:xfrm>
            <a:prstGeom prst="ellipse">
              <a:avLst/>
            </a:prstGeom>
            <a:solidFill>
              <a:srgbClr val="0150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285" name="CaixaDeTexto 19"/>
            <p:cNvSpPr txBox="1">
              <a:spLocks noChangeArrowheads="1"/>
            </p:cNvSpPr>
            <p:nvPr/>
          </p:nvSpPr>
          <p:spPr bwMode="auto">
            <a:xfrm>
              <a:off x="3635896" y="5229200"/>
              <a:ext cx="19442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Anterioridade</a:t>
              </a:r>
            </a:p>
          </p:txBody>
        </p:sp>
      </p:grpSp>
      <p:sp>
        <p:nvSpPr>
          <p:cNvPr id="21" name="Triângulo isósceles 20"/>
          <p:cNvSpPr/>
          <p:nvPr/>
        </p:nvSpPr>
        <p:spPr>
          <a:xfrm flipH="1">
            <a:off x="4354513" y="2565400"/>
            <a:ext cx="288925" cy="2159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riângulo isósceles 21"/>
          <p:cNvSpPr/>
          <p:nvPr/>
        </p:nvSpPr>
        <p:spPr>
          <a:xfrm>
            <a:off x="4354513" y="4149725"/>
            <a:ext cx="288925" cy="2159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2" name="Grupo 38"/>
          <p:cNvGrpSpPr>
            <a:grpSpLocks/>
          </p:cNvGrpSpPr>
          <p:nvPr/>
        </p:nvGrpSpPr>
        <p:grpSpPr bwMode="auto">
          <a:xfrm>
            <a:off x="6011863" y="1341438"/>
            <a:ext cx="1944687" cy="1150937"/>
            <a:chOff x="6228184" y="1700808"/>
            <a:chExt cx="1944216" cy="1152128"/>
          </a:xfrm>
        </p:grpSpPr>
        <p:sp>
          <p:nvSpPr>
            <p:cNvPr id="23" name="Elipse 22"/>
            <p:cNvSpPr/>
            <p:nvPr/>
          </p:nvSpPr>
          <p:spPr>
            <a:xfrm>
              <a:off x="6228184" y="1700808"/>
              <a:ext cx="1944216" cy="115212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283" name="CaixaDeTexto 25"/>
            <p:cNvSpPr txBox="1">
              <a:spLocks noChangeArrowheads="1"/>
            </p:cNvSpPr>
            <p:nvPr/>
          </p:nvSpPr>
          <p:spPr bwMode="auto">
            <a:xfrm>
              <a:off x="6228184" y="2076237"/>
              <a:ext cx="194421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</a:rPr>
                <a:t>Formalização</a:t>
              </a:r>
            </a:p>
          </p:txBody>
        </p:sp>
      </p:grpSp>
      <p:grpSp>
        <p:nvGrpSpPr>
          <p:cNvPr id="18" name="Grupo 39"/>
          <p:cNvGrpSpPr>
            <a:grpSpLocks/>
          </p:cNvGrpSpPr>
          <p:nvPr/>
        </p:nvGrpSpPr>
        <p:grpSpPr bwMode="auto">
          <a:xfrm>
            <a:off x="6011863" y="2852738"/>
            <a:ext cx="1944687" cy="1152525"/>
            <a:chOff x="6228184" y="3212976"/>
            <a:chExt cx="1944216" cy="1152128"/>
          </a:xfrm>
        </p:grpSpPr>
        <p:sp>
          <p:nvSpPr>
            <p:cNvPr id="24" name="Elipse 23"/>
            <p:cNvSpPr/>
            <p:nvPr/>
          </p:nvSpPr>
          <p:spPr>
            <a:xfrm>
              <a:off x="6228184" y="3212976"/>
              <a:ext cx="1944216" cy="11521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281" name="CaixaDeTexto 26"/>
            <p:cNvSpPr txBox="1">
              <a:spLocks noChangeArrowheads="1"/>
            </p:cNvSpPr>
            <p:nvPr/>
          </p:nvSpPr>
          <p:spPr bwMode="auto">
            <a:xfrm>
              <a:off x="6228184" y="3465295"/>
              <a:ext cx="19442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</a:rPr>
                <a:t>Liberação Financeira</a:t>
              </a:r>
            </a:p>
          </p:txBody>
        </p:sp>
      </p:grpSp>
      <p:grpSp>
        <p:nvGrpSpPr>
          <p:cNvPr id="19" name="Grupo 40"/>
          <p:cNvGrpSpPr>
            <a:grpSpLocks/>
          </p:cNvGrpSpPr>
          <p:nvPr/>
        </p:nvGrpSpPr>
        <p:grpSpPr bwMode="auto">
          <a:xfrm>
            <a:off x="6011863" y="4508500"/>
            <a:ext cx="1944687" cy="1152525"/>
            <a:chOff x="6228184" y="4869160"/>
            <a:chExt cx="1944216" cy="1152128"/>
          </a:xfrm>
        </p:grpSpPr>
        <p:sp>
          <p:nvSpPr>
            <p:cNvPr id="25" name="Elipse 24"/>
            <p:cNvSpPr/>
            <p:nvPr/>
          </p:nvSpPr>
          <p:spPr>
            <a:xfrm>
              <a:off x="6228184" y="4869160"/>
              <a:ext cx="1944216" cy="11521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279" name="CaixaDeTexto 27"/>
            <p:cNvSpPr txBox="1">
              <a:spLocks noChangeArrowheads="1"/>
            </p:cNvSpPr>
            <p:nvPr/>
          </p:nvSpPr>
          <p:spPr bwMode="auto">
            <a:xfrm>
              <a:off x="6228184" y="5229200"/>
              <a:ext cx="19442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Execução</a:t>
              </a:r>
            </a:p>
          </p:txBody>
        </p:sp>
      </p:grpSp>
      <p:sp>
        <p:nvSpPr>
          <p:cNvPr id="29" name="Triângulo isósceles 28"/>
          <p:cNvSpPr/>
          <p:nvPr/>
        </p:nvSpPr>
        <p:spPr>
          <a:xfrm flipV="1">
            <a:off x="6804025" y="2565400"/>
            <a:ext cx="288925" cy="2159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" name="Triângulo isósceles 29"/>
          <p:cNvSpPr/>
          <p:nvPr/>
        </p:nvSpPr>
        <p:spPr>
          <a:xfrm flipV="1">
            <a:off x="6804025" y="4149725"/>
            <a:ext cx="288925" cy="2159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Triângulo isósceles 30"/>
          <p:cNvSpPr/>
          <p:nvPr/>
        </p:nvSpPr>
        <p:spPr>
          <a:xfrm rot="5400000">
            <a:off x="3167856" y="4941094"/>
            <a:ext cx="287338" cy="2159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" name="Triângulo isósceles 31"/>
          <p:cNvSpPr/>
          <p:nvPr/>
        </p:nvSpPr>
        <p:spPr>
          <a:xfrm rot="5400000">
            <a:off x="5617369" y="1808957"/>
            <a:ext cx="287337" cy="2159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2" name="Triângulo isósceles 41"/>
          <p:cNvSpPr/>
          <p:nvPr/>
        </p:nvSpPr>
        <p:spPr>
          <a:xfrm rot="5400000" flipV="1">
            <a:off x="790575" y="3321051"/>
            <a:ext cx="288925" cy="215900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3" name="Triângulo isósceles 42"/>
          <p:cNvSpPr/>
          <p:nvPr/>
        </p:nvSpPr>
        <p:spPr>
          <a:xfrm rot="5400000" flipV="1">
            <a:off x="791369" y="4977607"/>
            <a:ext cx="287337" cy="215900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4" name="Triângulo isósceles 43"/>
          <p:cNvSpPr/>
          <p:nvPr/>
        </p:nvSpPr>
        <p:spPr>
          <a:xfrm flipV="1">
            <a:off x="4354513" y="5732463"/>
            <a:ext cx="288925" cy="217487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9" name="Triângulo isósceles 48"/>
          <p:cNvSpPr/>
          <p:nvPr/>
        </p:nvSpPr>
        <p:spPr>
          <a:xfrm rot="5400000">
            <a:off x="7992269" y="2024857"/>
            <a:ext cx="287337" cy="215900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0" name="Triângulo isósceles 49"/>
          <p:cNvSpPr/>
          <p:nvPr/>
        </p:nvSpPr>
        <p:spPr>
          <a:xfrm rot="5400000">
            <a:off x="7991475" y="1520826"/>
            <a:ext cx="288925" cy="215900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1" name="Imagem 50" descr="documento-laranja_PP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7200"/>
            <a:ext cx="76358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Imagem 52" descr="documento-laranja_PPT.jpg"/>
          <p:cNvPicPr>
            <a:picLocks noChangeAspect="1"/>
          </p:cNvPicPr>
          <p:nvPr/>
        </p:nvPicPr>
        <p:blipFill>
          <a:blip r:embed="rId2" cstate="print"/>
          <a:srcRect t="9644" b="9985"/>
          <a:stretch>
            <a:fillRect/>
          </a:stretch>
        </p:blipFill>
        <p:spPr bwMode="auto">
          <a:xfrm>
            <a:off x="4095750" y="5964238"/>
            <a:ext cx="76358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Imagem 55" descr="documento-laranja_PP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2963"/>
            <a:ext cx="76358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Imagem 56" descr="documento-laranja_PPT.jpg"/>
          <p:cNvPicPr>
            <a:picLocks noChangeAspect="1"/>
          </p:cNvPicPr>
          <p:nvPr/>
        </p:nvPicPr>
        <p:blipFill>
          <a:blip r:embed="rId2" cstate="print"/>
          <a:srcRect t="9644" b="9985"/>
          <a:stretch>
            <a:fillRect/>
          </a:stretch>
        </p:blipFill>
        <p:spPr bwMode="auto">
          <a:xfrm>
            <a:off x="8316913" y="1052513"/>
            <a:ext cx="7635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Imagem 57" descr="documento-laranja_PPT.jpg"/>
          <p:cNvPicPr>
            <a:picLocks noChangeAspect="1"/>
          </p:cNvPicPr>
          <p:nvPr/>
        </p:nvPicPr>
        <p:blipFill>
          <a:blip r:embed="rId2" cstate="print"/>
          <a:srcRect t="9644" b="9985"/>
          <a:stretch>
            <a:fillRect/>
          </a:stretch>
        </p:blipFill>
        <p:spPr bwMode="auto">
          <a:xfrm>
            <a:off x="8316913" y="1916113"/>
            <a:ext cx="7635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2" grpId="0" animBg="1"/>
      <p:bldP spid="29" grpId="0" animBg="1"/>
      <p:bldP spid="30" grpId="0" animBg="1"/>
      <p:bldP spid="31" grpId="0" animBg="1"/>
      <p:bldP spid="32" grpId="0" animBg="1"/>
      <p:bldP spid="42" grpId="0" animBg="1"/>
      <p:bldP spid="43" grpId="0" animBg="1"/>
      <p:bldP spid="44" grpId="0" animBg="1"/>
      <p:bldP spid="49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3010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3014" name="CaixaDeTexto 12"/>
          <p:cNvSpPr txBox="1">
            <a:spLocks noChangeArrowheads="1"/>
          </p:cNvSpPr>
          <p:nvPr/>
        </p:nvSpPr>
        <p:spPr bwMode="auto">
          <a:xfrm>
            <a:off x="0" y="98072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sz="2400" dirty="0" smtClean="0">
              <a:solidFill>
                <a:srgbClr val="002060"/>
              </a:solidFill>
              <a:latin typeface="+mn-lt"/>
            </a:endParaRPr>
          </a:p>
          <a:p>
            <a:pPr marL="804863" indent="-352425">
              <a:buFont typeface="Wingdings" pitchFamily="2" charset="2"/>
              <a:buChar char="ü"/>
            </a:pPr>
            <a:r>
              <a:rPr lang="pt-BR" sz="2400" dirty="0" smtClean="0">
                <a:solidFill>
                  <a:srgbClr val="002060"/>
                </a:solidFill>
                <a:latin typeface="+mn-lt"/>
              </a:rPr>
              <a:t>Início em setembro de 2011</a:t>
            </a:r>
          </a:p>
          <a:p>
            <a:pPr marL="804863" indent="-352425">
              <a:buFont typeface="Wingdings" pitchFamily="2" charset="2"/>
              <a:buChar char="ü"/>
            </a:pPr>
            <a:endParaRPr lang="pt-BR" sz="2400" dirty="0" smtClean="0">
              <a:solidFill>
                <a:srgbClr val="002060"/>
              </a:solidFill>
              <a:latin typeface="+mn-lt"/>
            </a:endParaRPr>
          </a:p>
          <a:p>
            <a:pPr marL="804863" indent="-352425">
              <a:buFont typeface="Wingdings" pitchFamily="2" charset="2"/>
              <a:buChar char="ü"/>
            </a:pPr>
            <a:r>
              <a:rPr lang="pt-BR" sz="2400" dirty="0" smtClean="0">
                <a:solidFill>
                  <a:srgbClr val="002060"/>
                </a:solidFill>
                <a:latin typeface="+mn-lt"/>
              </a:rPr>
              <a:t>Captação de projetos finalizada em junho de 2014</a:t>
            </a:r>
          </a:p>
          <a:p>
            <a:pPr marL="804863" indent="-352425">
              <a:buFont typeface="Wingdings" pitchFamily="2" charset="2"/>
              <a:buChar char="ü"/>
            </a:pPr>
            <a:endParaRPr lang="pt-BR" sz="2400" dirty="0" smtClean="0">
              <a:solidFill>
                <a:srgbClr val="002060"/>
              </a:solidFill>
              <a:latin typeface="+mn-lt"/>
            </a:endParaRPr>
          </a:p>
          <a:p>
            <a:pPr marL="804863" indent="-352425">
              <a:buFont typeface="Wingdings" pitchFamily="2" charset="2"/>
              <a:buChar char="ü"/>
            </a:pPr>
            <a:r>
              <a:rPr lang="pt-BR" sz="2400" dirty="0" smtClean="0">
                <a:solidFill>
                  <a:srgbClr val="002060"/>
                </a:solidFill>
                <a:latin typeface="+mn-lt"/>
              </a:rPr>
              <a:t>Término da execução dos projetos em julho de 2016</a:t>
            </a:r>
          </a:p>
          <a:p>
            <a:pPr marL="804863" indent="-352425">
              <a:buFont typeface="Wingdings" pitchFamily="2" charset="2"/>
              <a:buChar char="ü"/>
            </a:pPr>
            <a:endParaRPr lang="pt-BR" sz="2400" dirty="0" smtClean="0">
              <a:solidFill>
                <a:srgbClr val="002060"/>
              </a:solidFill>
              <a:latin typeface="+mn-lt"/>
            </a:endParaRPr>
          </a:p>
          <a:p>
            <a:pPr marL="804863" indent="-352425">
              <a:buFont typeface="Wingdings" pitchFamily="2" charset="2"/>
              <a:buChar char="ü"/>
            </a:pPr>
            <a:r>
              <a:rPr lang="pt-BR" sz="2400" dirty="0" smtClean="0">
                <a:solidFill>
                  <a:srgbClr val="002060"/>
                </a:solidFill>
                <a:latin typeface="+mn-lt"/>
              </a:rPr>
              <a:t>Área INT: Energia e Saúde</a:t>
            </a:r>
          </a:p>
        </p:txBody>
      </p:sp>
      <p:sp>
        <p:nvSpPr>
          <p:cNvPr id="7" name="Retângulo 6"/>
          <p:cNvSpPr/>
          <p:nvPr/>
        </p:nvSpPr>
        <p:spPr>
          <a:xfrm>
            <a:off x="492125" y="40454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CaixaDeTexto 28"/>
          <p:cNvSpPr txBox="1">
            <a:spLocks noChangeArrowheads="1"/>
          </p:cNvSpPr>
          <p:nvPr/>
        </p:nvSpPr>
        <p:spPr bwMode="auto">
          <a:xfrm>
            <a:off x="611188" y="188640"/>
            <a:ext cx="82092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Projeto Piloto EMBRAPII</a:t>
            </a:r>
          </a:p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Empresa Brasileira de Pesquisa e Inovação Industrial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9" name="Imagem 8" descr="CN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4358101"/>
            <a:ext cx="1800200" cy="799091"/>
          </a:xfrm>
          <a:prstGeom prst="rect">
            <a:avLst/>
          </a:prstGeom>
        </p:spPr>
      </p:pic>
      <p:pic>
        <p:nvPicPr>
          <p:cNvPr id="10" name="Imagem 9" descr="FINE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8233" y="4077072"/>
            <a:ext cx="1934007" cy="1064940"/>
          </a:xfrm>
          <a:prstGeom prst="rect">
            <a:avLst/>
          </a:prstGeom>
        </p:spPr>
      </p:pic>
      <p:pic>
        <p:nvPicPr>
          <p:cNvPr id="11" name="Imagem 10" descr="INT-MCT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5218542"/>
            <a:ext cx="1944216" cy="726190"/>
          </a:xfrm>
          <a:prstGeom prst="rect">
            <a:avLst/>
          </a:prstGeom>
        </p:spPr>
      </p:pic>
      <p:pic>
        <p:nvPicPr>
          <p:cNvPr id="12" name="Imagem 11" descr="IP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4710" y="5157192"/>
            <a:ext cx="1431386" cy="834078"/>
          </a:xfrm>
          <a:prstGeom prst="rect">
            <a:avLst/>
          </a:prstGeom>
        </p:spPr>
      </p:pic>
      <p:pic>
        <p:nvPicPr>
          <p:cNvPr id="14" name="Imagem 13" descr="Logo_SENAI-CIMATEC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5301208"/>
            <a:ext cx="2520280" cy="5442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de cantos arredondados 38"/>
          <p:cNvSpPr/>
          <p:nvPr/>
        </p:nvSpPr>
        <p:spPr>
          <a:xfrm>
            <a:off x="611560" y="980728"/>
            <a:ext cx="7992888" cy="48965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" name="Picture 2" descr="http://jcconcursos.uol.com.br/imagens/informacao/Com-treinamento-no-exterior-295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653136"/>
            <a:ext cx="1224136" cy="1224136"/>
          </a:xfrm>
          <a:prstGeom prst="rect">
            <a:avLst/>
          </a:prstGeom>
          <a:noFill/>
        </p:spPr>
      </p:pic>
      <p:pic>
        <p:nvPicPr>
          <p:cNvPr id="21" name="Imagem 4" descr="Mahle.jpe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085092"/>
            <a:ext cx="1650184" cy="63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tângulo de cantos arredondados 32"/>
          <p:cNvSpPr>
            <a:spLocks noChangeArrowheads="1"/>
          </p:cNvSpPr>
          <p:nvPr/>
        </p:nvSpPr>
        <p:spPr bwMode="auto">
          <a:xfrm>
            <a:off x="1763713" y="5682952"/>
            <a:ext cx="914400" cy="9144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endParaRPr lang="pt-BR" sz="1800" b="0">
              <a:solidFill>
                <a:schemeClr val="tx1"/>
              </a:solidFill>
            </a:endParaRPr>
          </a:p>
        </p:txBody>
      </p:sp>
      <p:sp>
        <p:nvSpPr>
          <p:cNvPr id="19" name="Retângulo de cantos arredondados 32"/>
          <p:cNvSpPr>
            <a:spLocks noChangeArrowheads="1"/>
          </p:cNvSpPr>
          <p:nvPr/>
        </p:nvSpPr>
        <p:spPr bwMode="auto">
          <a:xfrm>
            <a:off x="1763713" y="5682952"/>
            <a:ext cx="914400" cy="9144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endParaRPr lang="pt-BR" sz="1800" b="0">
              <a:solidFill>
                <a:schemeClr val="tx1"/>
              </a:solidFill>
            </a:endParaRPr>
          </a:p>
        </p:txBody>
      </p:sp>
      <p:pic>
        <p:nvPicPr>
          <p:cNvPr id="20" name="Imagem 0" descr="elekeiroz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268760"/>
            <a:ext cx="178317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m 1" descr="V&amp;M do Brasi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1932" y="2780928"/>
            <a:ext cx="155586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m 3" descr="Lanxess.jpe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916832"/>
            <a:ext cx="1416157" cy="70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m 5" descr="Oxiteno.jpe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1988840"/>
            <a:ext cx="1872208" cy="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G:\Embrapii\Projetos em Discussão\GE 1\Logo Ge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2834646"/>
            <a:ext cx="1944216" cy="72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image0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1196752"/>
            <a:ext cx="1589614" cy="61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G:\Embrapii\Projetos em Discussão\Fumajet\fumajet-logo.gif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5936" y="2132856"/>
            <a:ext cx="1361151" cy="1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 descr="G:\Embrapii\Projetos em Discussão\Clariant\clariant logo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1920" y="2924944"/>
            <a:ext cx="161660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 descr="G:\Embrapii\Projetos em Discussão\Braskem\Braskem Log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87624" y="4149080"/>
            <a:ext cx="1890210" cy="4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39952" y="3789040"/>
            <a:ext cx="118819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15616" y="4941168"/>
            <a:ext cx="2232248" cy="66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 descr="G:\Embrapii\Projetos em Discussão\Santa Luzia\santaluzia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28184" y="4077072"/>
            <a:ext cx="1736193" cy="320036"/>
          </a:xfrm>
          <a:prstGeom prst="rect">
            <a:avLst/>
          </a:prstGeom>
          <a:noFill/>
        </p:spPr>
      </p:pic>
      <p:pic>
        <p:nvPicPr>
          <p:cNvPr id="1026" name="Picture 2" descr="G:\Embrapii\Projetos Contratados\Repsol\01 - Iniciação\Repsol logo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11960" y="5013176"/>
            <a:ext cx="1008112" cy="762385"/>
          </a:xfrm>
          <a:prstGeom prst="rect">
            <a:avLst/>
          </a:prstGeom>
          <a:noFill/>
        </p:spPr>
      </p:pic>
      <p:sp>
        <p:nvSpPr>
          <p:cNvPr id="37" name="Retângulo 36"/>
          <p:cNvSpPr/>
          <p:nvPr/>
        </p:nvSpPr>
        <p:spPr>
          <a:xfrm>
            <a:off x="492125" y="40454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8" name="CaixaDeTexto 28"/>
          <p:cNvSpPr txBox="1">
            <a:spLocks noChangeArrowheads="1"/>
          </p:cNvSpPr>
          <p:nvPr/>
        </p:nvSpPr>
        <p:spPr bwMode="auto">
          <a:xfrm>
            <a:off x="611188" y="188640"/>
            <a:ext cx="8209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Projetos - Piloto EMBRAPII (INT)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9552" y="620688"/>
            <a:ext cx="6624736" cy="446449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lnSpc>
                <a:spcPct val="150000"/>
              </a:lnSpc>
              <a:defRPr/>
            </a:pPr>
            <a:r>
              <a:rPr lang="pt-BR" sz="2800" b="1" kern="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Estruturação da apresentação:</a:t>
            </a:r>
          </a:p>
          <a:p>
            <a:pPr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pt-BR" sz="2800" kern="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pt-BR" sz="28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</a:t>
            </a:r>
            <a:r>
              <a:rPr lang="pt-BR" sz="24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EMBRAPII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pt-BR" sz="2400" kern="0" dirty="0" smtClean="0">
              <a:solidFill>
                <a:srgbClr val="002060"/>
              </a:solidFill>
              <a:latin typeface="+mn-lt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pt-BR" sz="2800" b="1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Instituto Nacional de Tecnologia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pt-BR" sz="2400" kern="0" dirty="0" smtClean="0">
              <a:solidFill>
                <a:srgbClr val="002060"/>
              </a:solidFill>
              <a:latin typeface="+mn-lt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pt-BR" sz="24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A Unidade EMBRAPII INT</a:t>
            </a:r>
          </a:p>
          <a:p>
            <a:pPr eaLnBrk="0" hangingPunct="0">
              <a:lnSpc>
                <a:spcPct val="150000"/>
              </a:lnSpc>
              <a:buFont typeface="Arial" pitchFamily="34" charset="0"/>
              <a:buChar char="−"/>
              <a:defRPr/>
            </a:pPr>
            <a:endParaRPr lang="pt-BR" sz="2800" kern="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pt-BR" sz="2800" kern="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pt-BR" sz="2800" kern="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95536" y="933674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" name="Imagem 10" descr="ok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2636912"/>
            <a:ext cx="519917" cy="4857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m 9" descr="952332_75545014 copy2.png"/>
          <p:cNvPicPr>
            <a:picLocks noChangeAspect="1"/>
          </p:cNvPicPr>
          <p:nvPr/>
        </p:nvPicPr>
        <p:blipFill>
          <a:blip r:embed="rId2" cstate="print"/>
          <a:srcRect r="13293" b="11102"/>
          <a:stretch>
            <a:fillRect/>
          </a:stretch>
        </p:blipFill>
        <p:spPr bwMode="auto">
          <a:xfrm>
            <a:off x="6383338" y="2609850"/>
            <a:ext cx="27606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987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0" y="-53144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1988" name="CaixaDeTexto 28"/>
          <p:cNvSpPr txBox="1">
            <a:spLocks noChangeArrowheads="1"/>
          </p:cNvSpPr>
          <p:nvPr/>
        </p:nvSpPr>
        <p:spPr bwMode="auto">
          <a:xfrm>
            <a:off x="514350" y="187300"/>
            <a:ext cx="64087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Por que o INT ?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395288" y="403200"/>
            <a:ext cx="119062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87375" y="763562"/>
            <a:ext cx="7991475" cy="44656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 Experiência como articulador entre academia e empresas;</a:t>
            </a:r>
          </a:p>
          <a:p>
            <a:pPr eaLnBrk="0" hangingPunct="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 Ter como negócio desenvolver tecnologias – </a:t>
            </a:r>
            <a:r>
              <a:rPr lang="pt-BR" kern="0" dirty="0" err="1">
                <a:solidFill>
                  <a:srgbClr val="002060"/>
                </a:solidFill>
                <a:cs typeface="+mn-cs"/>
              </a:rPr>
              <a:t>P&amp;D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 aplicado para empresas;</a:t>
            </a:r>
          </a:p>
          <a:p>
            <a:pPr eaLnBrk="0" hangingPunct="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 Excelência em inovação tecnológica em áreas estratégicas;</a:t>
            </a:r>
          </a:p>
          <a:p>
            <a:pPr eaLnBrk="0" hangingPunct="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 Infraestrutura física adequada;</a:t>
            </a:r>
          </a:p>
          <a:p>
            <a:pPr eaLnBrk="0" hangingPunct="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 Recursos humanos capacitados;</a:t>
            </a:r>
          </a:p>
          <a:p>
            <a:pPr eaLnBrk="0" hangingPunct="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 Instituto Tecnológico Politécnico;</a:t>
            </a:r>
          </a:p>
          <a:p>
            <a:pPr eaLnBrk="0" hangingPunct="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 Reconhecida liderança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no tema Tecnologia Química Industrial;</a:t>
            </a:r>
            <a:endParaRPr lang="pt-BR" kern="0" dirty="0">
              <a:solidFill>
                <a:srgbClr val="002060"/>
              </a:solidFill>
              <a:cs typeface="+mn-cs"/>
            </a:endParaRPr>
          </a:p>
          <a:p>
            <a:pPr eaLnBrk="0" hangingPunct="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 Ser órgão da administração direta do governo federal – MCTI.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84213" y="1051794"/>
            <a:ext cx="3816350" cy="2952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lnSpc>
                <a:spcPct val="150000"/>
              </a:lnSpc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Unidade de Pesquisa do Ministério da Ciência, Tecnologia e Inovação, criado em 1921 por Ernesto da Fonseca Costa, com o nome de Estação Experimental de Combustíveis e Minérios.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29699" name="Picture 5" descr="colecaorio 1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4738" y="1051794"/>
            <a:ext cx="400367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CaixaDeTexto 28"/>
          <p:cNvSpPr txBox="1">
            <a:spLocks noChangeArrowheads="1"/>
          </p:cNvSpPr>
          <p:nvPr/>
        </p:nvSpPr>
        <p:spPr bwMode="auto">
          <a:xfrm>
            <a:off x="611188" y="332656"/>
            <a:ext cx="64087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002060"/>
                </a:solidFill>
                <a:latin typeface="Calibri" pitchFamily="34" charset="0"/>
              </a:rPr>
              <a:t>Instituto Nacional de Tecnologia</a:t>
            </a:r>
            <a:endParaRPr lang="pt-BR" sz="28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492125" y="54855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22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23" name="AutoShape 11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24" name="CaixaDeTexto 12"/>
          <p:cNvSpPr txBox="1">
            <a:spLocks noChangeArrowheads="1"/>
          </p:cNvSpPr>
          <p:nvPr/>
        </p:nvSpPr>
        <p:spPr bwMode="auto">
          <a:xfrm>
            <a:off x="611188" y="476672"/>
            <a:ext cx="44656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002060"/>
                </a:solidFill>
                <a:latin typeface="Calibri" pitchFamily="34" charset="0"/>
              </a:rPr>
              <a:t>Visão</a:t>
            </a:r>
            <a:endParaRPr lang="pt-BR" sz="28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92125" y="692572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4213" y="1195810"/>
            <a:ext cx="3527425" cy="2017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lnSpc>
                <a:spcPct val="150000"/>
              </a:lnSpc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Ser reconhecido como referência nacional em pesquisa e desenvolvimento tecnológico para a inovação.</a:t>
            </a:r>
          </a:p>
        </p:txBody>
      </p:sp>
      <p:pic>
        <p:nvPicPr>
          <p:cNvPr id="30727" name="Imagem 15" descr="1368452_70336935-ppt.jpg"/>
          <p:cNvPicPr>
            <a:picLocks noChangeAspect="1"/>
          </p:cNvPicPr>
          <p:nvPr/>
        </p:nvPicPr>
        <p:blipFill>
          <a:blip r:embed="rId2" cstate="print"/>
          <a:srcRect l="12007" r="17976"/>
          <a:stretch>
            <a:fillRect/>
          </a:stretch>
        </p:blipFill>
        <p:spPr bwMode="auto">
          <a:xfrm>
            <a:off x="4859338" y="1195810"/>
            <a:ext cx="4049712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46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47" name="AutoShape 11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748" name="CaixaDeTexto 12"/>
          <p:cNvSpPr txBox="1">
            <a:spLocks noChangeArrowheads="1"/>
          </p:cNvSpPr>
          <p:nvPr/>
        </p:nvSpPr>
        <p:spPr bwMode="auto">
          <a:xfrm>
            <a:off x="611188" y="405110"/>
            <a:ext cx="44656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Missão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92125" y="62101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4213" y="1124248"/>
            <a:ext cx="3600450" cy="2447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lnSpc>
                <a:spcPct val="150000"/>
              </a:lnSpc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Participar do desenvolvimento sustentável do Brasil, por meio da pesquisa tecnológica, da transferência do conhecimento e da promoção da inovação.</a:t>
            </a:r>
          </a:p>
        </p:txBody>
      </p:sp>
      <p:pic>
        <p:nvPicPr>
          <p:cNvPr id="31751" name="Imagem 8" descr="brasil cop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692696"/>
            <a:ext cx="503527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2770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2771" name="AutoShape 11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upo 73"/>
          <p:cNvGrpSpPr>
            <a:grpSpLocks/>
          </p:cNvGrpSpPr>
          <p:nvPr/>
        </p:nvGrpSpPr>
        <p:grpSpPr bwMode="auto">
          <a:xfrm>
            <a:off x="0" y="1035050"/>
            <a:ext cx="2123728" cy="4484688"/>
            <a:chOff x="0" y="1034290"/>
            <a:chExt cx="2123834" cy="4485112"/>
          </a:xfrm>
        </p:grpSpPr>
        <p:sp>
          <p:nvSpPr>
            <p:cNvPr id="5" name="Retângulo 4"/>
            <p:cNvSpPr/>
            <p:nvPr/>
          </p:nvSpPr>
          <p:spPr>
            <a:xfrm>
              <a:off x="0" y="3141102"/>
              <a:ext cx="1187509" cy="7144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811" name="CaixaDeTexto 28"/>
            <p:cNvSpPr txBox="1">
              <a:spLocks noChangeArrowheads="1"/>
            </p:cNvSpPr>
            <p:nvPr/>
          </p:nvSpPr>
          <p:spPr bwMode="auto">
            <a:xfrm>
              <a:off x="179512" y="2924945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002060"/>
                  </a:solidFill>
                  <a:latin typeface="Calibri" pitchFamily="34" charset="0"/>
                </a:rPr>
                <a:t>1921</a:t>
              </a:r>
            </a:p>
          </p:txBody>
        </p:sp>
        <p:pic>
          <p:nvPicPr>
            <p:cNvPr id="32812" name="Imagem 30" descr="DSC_0012-v2-anos30-sit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4221088"/>
              <a:ext cx="1728192" cy="1298314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grpSp>
          <p:nvGrpSpPr>
            <p:cNvPr id="32813" name="Grupo 72"/>
            <p:cNvGrpSpPr>
              <a:grpSpLocks/>
            </p:cNvGrpSpPr>
            <p:nvPr/>
          </p:nvGrpSpPr>
          <p:grpSpPr bwMode="auto">
            <a:xfrm>
              <a:off x="251520" y="1034290"/>
              <a:ext cx="1512257" cy="1796631"/>
              <a:chOff x="251520" y="1034290"/>
              <a:chExt cx="1512257" cy="1796631"/>
            </a:xfrm>
          </p:grpSpPr>
          <p:pic>
            <p:nvPicPr>
              <p:cNvPr id="32816" name="Imagem 29" descr="1921-1952_Ernesto-Lopes-da-Fonseca-Costa-PPT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1" y="1034290"/>
                <a:ext cx="792088" cy="1170573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</p:pic>
          <p:sp>
            <p:nvSpPr>
              <p:cNvPr id="32817" name="CaixaDeTexto 32"/>
              <p:cNvSpPr txBox="1">
                <a:spLocks noChangeArrowheads="1"/>
              </p:cNvSpPr>
              <p:nvPr/>
            </p:nvSpPr>
            <p:spPr bwMode="auto">
              <a:xfrm>
                <a:off x="251520" y="2276871"/>
                <a:ext cx="1512257" cy="554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1000" i="1" dirty="0">
                    <a:latin typeface="Calibri" pitchFamily="34" charset="0"/>
                  </a:rPr>
                  <a:t>Ernesto Lopes  da Fonseca Costa </a:t>
                </a:r>
                <a:r>
                  <a:rPr lang="pt-BR" sz="1000" i="1" dirty="0" smtClean="0">
                    <a:latin typeface="Calibri" pitchFamily="34" charset="0"/>
                  </a:rPr>
                  <a:t>–                      </a:t>
                </a:r>
                <a:r>
                  <a:rPr lang="pt-BR" sz="1000" i="1" dirty="0">
                    <a:latin typeface="Calibri" pitchFamily="34" charset="0"/>
                  </a:rPr>
                  <a:t>1º Diretor </a:t>
                </a:r>
              </a:p>
            </p:txBody>
          </p:sp>
        </p:grpSp>
        <p:cxnSp>
          <p:nvCxnSpPr>
            <p:cNvPr id="35" name="Conector reto 34"/>
            <p:cNvCxnSpPr/>
            <p:nvPr/>
          </p:nvCxnSpPr>
          <p:spPr>
            <a:xfrm>
              <a:off x="250838" y="3212546"/>
              <a:ext cx="0" cy="1008158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15" name="CaixaDeTexto 35"/>
            <p:cNvSpPr txBox="1">
              <a:spLocks noChangeArrowheads="1"/>
            </p:cNvSpPr>
            <p:nvPr/>
          </p:nvSpPr>
          <p:spPr bwMode="auto">
            <a:xfrm>
              <a:off x="323528" y="3500481"/>
              <a:ext cx="1800306" cy="707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Criação do INT com a denominação de Estação Experimental de Combustíveis e Minério</a:t>
              </a:r>
            </a:p>
          </p:txBody>
        </p:sp>
      </p:grpSp>
      <p:cxnSp>
        <p:nvCxnSpPr>
          <p:cNvPr id="39" name="Conector reto 38"/>
          <p:cNvCxnSpPr/>
          <p:nvPr/>
        </p:nvCxnSpPr>
        <p:spPr>
          <a:xfrm>
            <a:off x="1763713" y="2133600"/>
            <a:ext cx="0" cy="100806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74"/>
          <p:cNvGrpSpPr>
            <a:grpSpLocks/>
          </p:cNvGrpSpPr>
          <p:nvPr/>
        </p:nvGrpSpPr>
        <p:grpSpPr bwMode="auto">
          <a:xfrm>
            <a:off x="1187450" y="835025"/>
            <a:ext cx="2520950" cy="2593975"/>
            <a:chOff x="1187624" y="835580"/>
            <a:chExt cx="2520280" cy="2593420"/>
          </a:xfrm>
        </p:grpSpPr>
        <p:sp>
          <p:nvSpPr>
            <p:cNvPr id="22" name="Retângulo 21"/>
            <p:cNvSpPr/>
            <p:nvPr/>
          </p:nvSpPr>
          <p:spPr>
            <a:xfrm>
              <a:off x="1187624" y="3141724"/>
              <a:ext cx="1187134" cy="7142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807" name="CaixaDeTexto 36"/>
            <p:cNvSpPr txBox="1">
              <a:spLocks noChangeArrowheads="1"/>
            </p:cNvSpPr>
            <p:nvPr/>
          </p:nvSpPr>
          <p:spPr bwMode="auto">
            <a:xfrm>
              <a:off x="1547664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1925</a:t>
              </a:r>
            </a:p>
          </p:txBody>
        </p:sp>
        <p:sp>
          <p:nvSpPr>
            <p:cNvPr id="32808" name="CaixaDeTexto 39"/>
            <p:cNvSpPr txBox="1">
              <a:spLocks noChangeArrowheads="1"/>
            </p:cNvSpPr>
            <p:nvPr/>
          </p:nvSpPr>
          <p:spPr bwMode="auto">
            <a:xfrm>
              <a:off x="1835696" y="2276872"/>
              <a:ext cx="1151824" cy="400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Uso de álcool 70º em automóvel</a:t>
              </a:r>
            </a:p>
          </p:txBody>
        </p:sp>
        <p:pic>
          <p:nvPicPr>
            <p:cNvPr id="32809" name="Imagem 40" descr="f-Carro_PP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63688" y="835580"/>
              <a:ext cx="1944216" cy="1369284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</p:grpSp>
      <p:grpSp>
        <p:nvGrpSpPr>
          <p:cNvPr id="6" name="Grupo 75"/>
          <p:cNvGrpSpPr>
            <a:grpSpLocks/>
          </p:cNvGrpSpPr>
          <p:nvPr/>
        </p:nvGrpSpPr>
        <p:grpSpPr bwMode="auto">
          <a:xfrm>
            <a:off x="2339975" y="2924175"/>
            <a:ext cx="1583953" cy="1202839"/>
            <a:chOff x="2339752" y="2924945"/>
            <a:chExt cx="1584863" cy="1201450"/>
          </a:xfrm>
        </p:grpSpPr>
        <p:sp>
          <p:nvSpPr>
            <p:cNvPr id="23" name="Retângulo 22"/>
            <p:cNvSpPr/>
            <p:nvPr/>
          </p:nvSpPr>
          <p:spPr>
            <a:xfrm>
              <a:off x="2339752" y="3140596"/>
              <a:ext cx="1188132" cy="7294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803" name="CaixaDeTexto 41"/>
            <p:cNvSpPr txBox="1">
              <a:spLocks noChangeArrowheads="1"/>
            </p:cNvSpPr>
            <p:nvPr/>
          </p:nvSpPr>
          <p:spPr bwMode="auto">
            <a:xfrm>
              <a:off x="2699792" y="2924945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002060"/>
                  </a:solidFill>
                  <a:latin typeface="Calibri" pitchFamily="34" charset="0"/>
                </a:rPr>
                <a:t>1926</a:t>
              </a:r>
            </a:p>
          </p:txBody>
        </p:sp>
        <p:sp>
          <p:nvSpPr>
            <p:cNvPr id="32804" name="CaixaDeTexto 42"/>
            <p:cNvSpPr txBox="1">
              <a:spLocks noChangeArrowheads="1"/>
            </p:cNvSpPr>
            <p:nvPr/>
          </p:nvSpPr>
          <p:spPr bwMode="auto">
            <a:xfrm>
              <a:off x="2628471" y="3573037"/>
              <a:ext cx="1296144" cy="553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Caracterização do carvão nacional para uso na siderurgia</a:t>
              </a:r>
            </a:p>
          </p:txBody>
        </p:sp>
        <p:cxnSp>
          <p:nvCxnSpPr>
            <p:cNvPr id="44" name="Conector reto 43"/>
            <p:cNvCxnSpPr/>
            <p:nvPr/>
          </p:nvCxnSpPr>
          <p:spPr>
            <a:xfrm>
              <a:off x="2627255" y="3213536"/>
              <a:ext cx="0" cy="864189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o 76"/>
          <p:cNvGrpSpPr>
            <a:grpSpLocks/>
          </p:cNvGrpSpPr>
          <p:nvPr/>
        </p:nvGrpSpPr>
        <p:grpSpPr bwMode="auto">
          <a:xfrm>
            <a:off x="3527424" y="2276475"/>
            <a:ext cx="1404616" cy="1152525"/>
            <a:chOff x="3527376" y="2276872"/>
            <a:chExt cx="1404809" cy="1152128"/>
          </a:xfrm>
        </p:grpSpPr>
        <p:sp>
          <p:nvSpPr>
            <p:cNvPr id="24" name="Retângulo 23"/>
            <p:cNvSpPr/>
            <p:nvPr/>
          </p:nvSpPr>
          <p:spPr>
            <a:xfrm>
              <a:off x="3527376" y="3141762"/>
              <a:ext cx="1187613" cy="7141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799" name="CaixaDeTexto 45"/>
            <p:cNvSpPr txBox="1">
              <a:spLocks noChangeArrowheads="1"/>
            </p:cNvSpPr>
            <p:nvPr/>
          </p:nvSpPr>
          <p:spPr bwMode="auto">
            <a:xfrm>
              <a:off x="3635896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1925</a:t>
              </a:r>
            </a:p>
          </p:txBody>
        </p:sp>
        <p:cxnSp>
          <p:nvCxnSpPr>
            <p:cNvPr id="47" name="Conector reto 46"/>
            <p:cNvCxnSpPr/>
            <p:nvPr/>
          </p:nvCxnSpPr>
          <p:spPr>
            <a:xfrm>
              <a:off x="3851270" y="2348285"/>
              <a:ext cx="0" cy="793477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01" name="CaixaDeTexto 47"/>
            <p:cNvSpPr txBox="1">
              <a:spLocks noChangeArrowheads="1"/>
            </p:cNvSpPr>
            <p:nvPr/>
          </p:nvSpPr>
          <p:spPr bwMode="auto">
            <a:xfrm>
              <a:off x="3851921" y="2276872"/>
              <a:ext cx="1080264" cy="70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Primeira liga ferro-manganês com minério brasileiro</a:t>
              </a:r>
            </a:p>
          </p:txBody>
        </p:sp>
      </p:grpSp>
      <p:grpSp>
        <p:nvGrpSpPr>
          <p:cNvPr id="8" name="Grupo 77"/>
          <p:cNvGrpSpPr>
            <a:grpSpLocks/>
          </p:cNvGrpSpPr>
          <p:nvPr/>
        </p:nvGrpSpPr>
        <p:grpSpPr bwMode="auto">
          <a:xfrm>
            <a:off x="3708400" y="2924175"/>
            <a:ext cx="2303463" cy="3225682"/>
            <a:chOff x="3707904" y="2924945"/>
            <a:chExt cx="2304256" cy="3224147"/>
          </a:xfrm>
        </p:grpSpPr>
        <p:sp>
          <p:nvSpPr>
            <p:cNvPr id="25" name="Retângulo 24"/>
            <p:cNvSpPr/>
            <p:nvPr/>
          </p:nvSpPr>
          <p:spPr>
            <a:xfrm>
              <a:off x="4716314" y="3140742"/>
              <a:ext cx="1187859" cy="7299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794" name="CaixaDeTexto 51"/>
            <p:cNvSpPr txBox="1">
              <a:spLocks noChangeArrowheads="1"/>
            </p:cNvSpPr>
            <p:nvPr/>
          </p:nvSpPr>
          <p:spPr bwMode="auto">
            <a:xfrm>
              <a:off x="5364088" y="2924945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002060"/>
                  </a:solidFill>
                  <a:latin typeface="Calibri" pitchFamily="34" charset="0"/>
                </a:rPr>
                <a:t>1934</a:t>
              </a:r>
            </a:p>
          </p:txBody>
        </p:sp>
        <p:sp>
          <p:nvSpPr>
            <p:cNvPr id="32795" name="CaixaDeTexto 52"/>
            <p:cNvSpPr txBox="1">
              <a:spLocks noChangeArrowheads="1"/>
            </p:cNvSpPr>
            <p:nvPr/>
          </p:nvSpPr>
          <p:spPr bwMode="auto">
            <a:xfrm>
              <a:off x="3995936" y="5641503"/>
              <a:ext cx="1800200" cy="507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900" i="1" dirty="0">
                  <a:latin typeface="Calibri" pitchFamily="34" charset="0"/>
                </a:rPr>
                <a:t>Getúlio Vargas visita o poço de petróleo identificado pelo INT em Lobato - BA</a:t>
              </a:r>
            </a:p>
          </p:txBody>
        </p:sp>
        <p:cxnSp>
          <p:nvCxnSpPr>
            <p:cNvPr id="54" name="Conector reto 53"/>
            <p:cNvCxnSpPr/>
            <p:nvPr/>
          </p:nvCxnSpPr>
          <p:spPr>
            <a:xfrm>
              <a:off x="5796186" y="3213732"/>
              <a:ext cx="0" cy="1078986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797" name="Imagem 54" descr="Digitalizar0080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904" y="4221087"/>
              <a:ext cx="2081808" cy="1410425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</p:grpSp>
      <p:grpSp>
        <p:nvGrpSpPr>
          <p:cNvPr id="9" name="Grupo 78"/>
          <p:cNvGrpSpPr>
            <a:grpSpLocks/>
          </p:cNvGrpSpPr>
          <p:nvPr/>
        </p:nvGrpSpPr>
        <p:grpSpPr bwMode="auto">
          <a:xfrm>
            <a:off x="5364163" y="750888"/>
            <a:ext cx="2447925" cy="2678112"/>
            <a:chOff x="5364088" y="750303"/>
            <a:chExt cx="2448272" cy="2678697"/>
          </a:xfrm>
        </p:grpSpPr>
        <p:sp>
          <p:nvSpPr>
            <p:cNvPr id="26" name="Retângulo 25"/>
            <p:cNvSpPr/>
            <p:nvPr/>
          </p:nvSpPr>
          <p:spPr>
            <a:xfrm>
              <a:off x="5903915" y="3141600"/>
              <a:ext cx="1405136" cy="7145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789" name="CaixaDeTexto 56"/>
            <p:cNvSpPr txBox="1">
              <a:spLocks noChangeArrowheads="1"/>
            </p:cNvSpPr>
            <p:nvPr/>
          </p:nvSpPr>
          <p:spPr bwMode="auto">
            <a:xfrm>
              <a:off x="6012160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1942</a:t>
              </a:r>
            </a:p>
          </p:txBody>
        </p:sp>
        <p:cxnSp>
          <p:nvCxnSpPr>
            <p:cNvPr id="58" name="Conector reto 57"/>
            <p:cNvCxnSpPr/>
            <p:nvPr/>
          </p:nvCxnSpPr>
          <p:spPr>
            <a:xfrm>
              <a:off x="6156362" y="2204771"/>
              <a:ext cx="0" cy="93683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91" name="CaixaDeTexto 58"/>
            <p:cNvSpPr txBox="1">
              <a:spLocks noChangeArrowheads="1"/>
            </p:cNvSpPr>
            <p:nvPr/>
          </p:nvSpPr>
          <p:spPr bwMode="auto">
            <a:xfrm>
              <a:off x="6156176" y="2276872"/>
              <a:ext cx="1080310" cy="40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Pesquisa com Biocombustíveis</a:t>
              </a:r>
            </a:p>
          </p:txBody>
        </p:sp>
        <p:pic>
          <p:nvPicPr>
            <p:cNvPr id="32792" name="Imagem 60" descr="f-Lab-Tecnologia Organica-decada1940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64088" y="750303"/>
              <a:ext cx="2448272" cy="146896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</p:grpSp>
      <p:grpSp>
        <p:nvGrpSpPr>
          <p:cNvPr id="10" name="Grupo 79"/>
          <p:cNvGrpSpPr>
            <a:grpSpLocks/>
          </p:cNvGrpSpPr>
          <p:nvPr/>
        </p:nvGrpSpPr>
        <p:grpSpPr bwMode="auto">
          <a:xfrm>
            <a:off x="6732240" y="2924175"/>
            <a:ext cx="2411760" cy="3081261"/>
            <a:chOff x="6731994" y="2924945"/>
            <a:chExt cx="2412006" cy="3080198"/>
          </a:xfrm>
        </p:grpSpPr>
        <p:sp>
          <p:nvSpPr>
            <p:cNvPr id="27" name="Retângulo 26"/>
            <p:cNvSpPr/>
            <p:nvPr/>
          </p:nvSpPr>
          <p:spPr>
            <a:xfrm>
              <a:off x="7308663" y="3140771"/>
              <a:ext cx="1835337" cy="7141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781" name="CaixaDeTexto 61"/>
            <p:cNvSpPr txBox="1">
              <a:spLocks noChangeArrowheads="1"/>
            </p:cNvSpPr>
            <p:nvPr/>
          </p:nvSpPr>
          <p:spPr bwMode="auto">
            <a:xfrm>
              <a:off x="8028384" y="2924945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002060"/>
                  </a:solidFill>
                  <a:latin typeface="Calibri" pitchFamily="34" charset="0"/>
                </a:rPr>
                <a:t>1947</a:t>
              </a:r>
            </a:p>
          </p:txBody>
        </p:sp>
        <p:cxnSp>
          <p:nvCxnSpPr>
            <p:cNvPr id="63" name="Conector reto 62"/>
            <p:cNvCxnSpPr/>
            <p:nvPr/>
          </p:nvCxnSpPr>
          <p:spPr>
            <a:xfrm>
              <a:off x="8243796" y="3212184"/>
              <a:ext cx="0" cy="1225127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83" name="CaixaDeTexto 63"/>
            <p:cNvSpPr txBox="1">
              <a:spLocks noChangeArrowheads="1"/>
            </p:cNvSpPr>
            <p:nvPr/>
          </p:nvSpPr>
          <p:spPr bwMode="auto">
            <a:xfrm>
              <a:off x="6731994" y="3284984"/>
              <a:ext cx="1440406" cy="70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Adoção na Europa do </a:t>
              </a:r>
              <a:r>
                <a:rPr lang="pt-BR" sz="1000" b="1" dirty="0" err="1" smtClean="0">
                  <a:solidFill>
                    <a:srgbClr val="002060"/>
                  </a:solidFill>
                  <a:latin typeface="Calibri" pitchFamily="34" charset="0"/>
                </a:rPr>
                <a:t>Brazilian</a:t>
              </a:r>
              <a:r>
                <a:rPr lang="pt-BR" sz="1000" b="1" dirty="0" smtClean="0">
                  <a:solidFill>
                    <a:srgbClr val="002060"/>
                  </a:solidFill>
                  <a:latin typeface="Calibri" pitchFamily="34" charset="0"/>
                </a:rPr>
                <a:t> </a:t>
              </a:r>
              <a:r>
                <a:rPr lang="pt-BR" sz="1000" b="1" dirty="0" err="1">
                  <a:solidFill>
                    <a:srgbClr val="002060"/>
                  </a:solidFill>
                  <a:latin typeface="Calibri" pitchFamily="34" charset="0"/>
                </a:rPr>
                <a:t>Test</a:t>
              </a:r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, método que mede a resistência do concreto à tração</a:t>
              </a:r>
            </a:p>
          </p:txBody>
        </p:sp>
        <p:grpSp>
          <p:nvGrpSpPr>
            <p:cNvPr id="32784" name="Grupo 66"/>
            <p:cNvGrpSpPr>
              <a:grpSpLocks/>
            </p:cNvGrpSpPr>
            <p:nvPr/>
          </p:nvGrpSpPr>
          <p:grpSpPr bwMode="auto">
            <a:xfrm>
              <a:off x="7020272" y="4034680"/>
              <a:ext cx="1872208" cy="1410543"/>
              <a:chOff x="6596208" y="4437112"/>
              <a:chExt cx="1576192" cy="1162800"/>
            </a:xfrm>
          </p:grpSpPr>
          <p:pic>
            <p:nvPicPr>
              <p:cNvPr id="32786" name="Imagem 64" descr="Lobo-Carneiro-v2_PPT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380312" y="4437112"/>
                <a:ext cx="792088" cy="1162394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</p:pic>
          <p:pic>
            <p:nvPicPr>
              <p:cNvPr id="32787" name="Imagem 65" descr="brasilian-test-red_PPT.jpg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596208" y="4437112"/>
                <a:ext cx="856112" cy="1162800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</p:pic>
        </p:grpSp>
        <p:sp>
          <p:nvSpPr>
            <p:cNvPr id="32785" name="CaixaDeTexto 67"/>
            <p:cNvSpPr txBox="1">
              <a:spLocks noChangeArrowheads="1"/>
            </p:cNvSpPr>
            <p:nvPr/>
          </p:nvSpPr>
          <p:spPr bwMode="auto">
            <a:xfrm>
              <a:off x="7164288" y="5497487"/>
              <a:ext cx="1800200" cy="50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900" i="1" dirty="0">
                  <a:latin typeface="Calibri" pitchFamily="34" charset="0"/>
                </a:rPr>
                <a:t>Fernando Lobo Carneiro desenvolveu o teste mundialmente utilizado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3794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3795" name="AutoShape 11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upo 101"/>
          <p:cNvGrpSpPr>
            <a:grpSpLocks/>
          </p:cNvGrpSpPr>
          <p:nvPr/>
        </p:nvGrpSpPr>
        <p:grpSpPr bwMode="auto">
          <a:xfrm>
            <a:off x="0" y="404664"/>
            <a:ext cx="2339752" cy="2736850"/>
            <a:chOff x="0" y="692696"/>
            <a:chExt cx="2339869" cy="2736304"/>
          </a:xfrm>
        </p:grpSpPr>
        <p:sp>
          <p:nvSpPr>
            <p:cNvPr id="5" name="Retângulo 4"/>
            <p:cNvSpPr/>
            <p:nvPr/>
          </p:nvSpPr>
          <p:spPr>
            <a:xfrm>
              <a:off x="0" y="3141720"/>
              <a:ext cx="1187509" cy="714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39" name="Conector reto 38"/>
            <p:cNvCxnSpPr/>
            <p:nvPr/>
          </p:nvCxnSpPr>
          <p:spPr>
            <a:xfrm>
              <a:off x="179397" y="1629134"/>
              <a:ext cx="0" cy="151258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40" name="Imagem 59" descr="lab-01.jpg"/>
            <p:cNvPicPr>
              <a:picLocks noChangeAspect="1"/>
            </p:cNvPicPr>
            <p:nvPr/>
          </p:nvPicPr>
          <p:blipFill>
            <a:blip r:embed="rId2" cstate="print"/>
            <a:srcRect t="6216" b="6749"/>
            <a:stretch>
              <a:fillRect/>
            </a:stretch>
          </p:blipFill>
          <p:spPr bwMode="auto">
            <a:xfrm>
              <a:off x="107504" y="692696"/>
              <a:ext cx="1605558" cy="1008112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33841" name="CaixaDeTexto 69"/>
            <p:cNvSpPr txBox="1">
              <a:spLocks noChangeArrowheads="1"/>
            </p:cNvSpPr>
            <p:nvPr/>
          </p:nvSpPr>
          <p:spPr bwMode="auto">
            <a:xfrm>
              <a:off x="35496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1952</a:t>
              </a:r>
            </a:p>
          </p:txBody>
        </p:sp>
        <p:sp>
          <p:nvSpPr>
            <p:cNvPr id="33842" name="CaixaDeTexto 71"/>
            <p:cNvSpPr txBox="1">
              <a:spLocks noChangeArrowheads="1"/>
            </p:cNvSpPr>
            <p:nvPr/>
          </p:nvSpPr>
          <p:spPr bwMode="auto">
            <a:xfrm>
              <a:off x="251519" y="1916832"/>
              <a:ext cx="2088350" cy="55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Laboratório de Química das Proteínas: parceria de excelência com o </a:t>
              </a:r>
              <a:r>
                <a:rPr lang="pt-BR" sz="1000" b="1" dirty="0" err="1">
                  <a:solidFill>
                    <a:srgbClr val="C00000"/>
                  </a:solidFill>
                  <a:latin typeface="Calibri" pitchFamily="34" charset="0"/>
                </a:rPr>
                <a:t>Deptº</a:t>
              </a:r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 de Agricultura dos EUA</a:t>
              </a:r>
            </a:p>
          </p:txBody>
        </p:sp>
        <p:sp>
          <p:nvSpPr>
            <p:cNvPr id="33843" name="CaixaDeTexto 49"/>
            <p:cNvSpPr txBox="1">
              <a:spLocks noChangeArrowheads="1"/>
            </p:cNvSpPr>
            <p:nvPr/>
          </p:nvSpPr>
          <p:spPr bwMode="auto">
            <a:xfrm>
              <a:off x="251519" y="2492896"/>
              <a:ext cx="2088350" cy="55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1º Estudo de Corrosão sob tensão no Brasil, realizado pelo Laboratório de </a:t>
              </a:r>
              <a:r>
                <a:rPr lang="pt-BR" sz="1000" b="1" dirty="0" err="1">
                  <a:solidFill>
                    <a:srgbClr val="C00000"/>
                  </a:solidFill>
                  <a:latin typeface="Calibri" pitchFamily="34" charset="0"/>
                </a:rPr>
                <a:t>Metalografia</a:t>
              </a:r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 do INT</a:t>
              </a:r>
            </a:p>
          </p:txBody>
        </p:sp>
      </p:grpSp>
      <p:grpSp>
        <p:nvGrpSpPr>
          <p:cNvPr id="3" name="Grupo 102"/>
          <p:cNvGrpSpPr>
            <a:grpSpLocks/>
          </p:cNvGrpSpPr>
          <p:nvPr/>
        </p:nvGrpSpPr>
        <p:grpSpPr bwMode="auto">
          <a:xfrm>
            <a:off x="-36513" y="2636689"/>
            <a:ext cx="3671888" cy="2881313"/>
            <a:chOff x="-36512" y="2924945"/>
            <a:chExt cx="3672408" cy="2880319"/>
          </a:xfrm>
        </p:grpSpPr>
        <p:sp>
          <p:nvSpPr>
            <p:cNvPr id="22" name="Retângulo 21"/>
            <p:cNvSpPr/>
            <p:nvPr/>
          </p:nvSpPr>
          <p:spPr>
            <a:xfrm>
              <a:off x="1187624" y="3140771"/>
              <a:ext cx="1800480" cy="7141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832" name="CaixaDeTexto 41"/>
            <p:cNvSpPr txBox="1">
              <a:spLocks noChangeArrowheads="1"/>
            </p:cNvSpPr>
            <p:nvPr/>
          </p:nvSpPr>
          <p:spPr bwMode="auto">
            <a:xfrm>
              <a:off x="2339752" y="2924945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002060"/>
                  </a:solidFill>
                  <a:latin typeface="Calibri" pitchFamily="34" charset="0"/>
                </a:rPr>
                <a:t>1969</a:t>
              </a:r>
            </a:p>
          </p:txBody>
        </p:sp>
        <p:cxnSp>
          <p:nvCxnSpPr>
            <p:cNvPr id="54" name="Conector reto 53"/>
            <p:cNvCxnSpPr/>
            <p:nvPr/>
          </p:nvCxnSpPr>
          <p:spPr>
            <a:xfrm>
              <a:off x="2772174" y="3212184"/>
              <a:ext cx="0" cy="1656778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flipH="1">
              <a:off x="1331835" y="3212184"/>
              <a:ext cx="273" cy="1369143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35" name="CaixaDeTexto 66"/>
            <p:cNvSpPr txBox="1">
              <a:spLocks noChangeArrowheads="1"/>
            </p:cNvSpPr>
            <p:nvPr/>
          </p:nvSpPr>
          <p:spPr bwMode="auto">
            <a:xfrm>
              <a:off x="-36512" y="3429596"/>
              <a:ext cx="1296144" cy="1169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Término da Divisão de Metrologia do INT, início do Instituto Nacional de Pesos e Medidas (INPM), atual Inmetro.</a:t>
              </a:r>
            </a:p>
          </p:txBody>
        </p:sp>
        <p:sp>
          <p:nvSpPr>
            <p:cNvPr id="33836" name="CaixaDeTexto 68"/>
            <p:cNvSpPr txBox="1">
              <a:spLocks noChangeArrowheads="1"/>
            </p:cNvSpPr>
            <p:nvPr/>
          </p:nvSpPr>
          <p:spPr bwMode="auto">
            <a:xfrm>
              <a:off x="1259817" y="3861495"/>
              <a:ext cx="1511983" cy="70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Implantação do 1º Centro da Informação Tecnológica da América Latina</a:t>
              </a:r>
            </a:p>
          </p:txBody>
        </p:sp>
        <p:pic>
          <p:nvPicPr>
            <p:cNvPr id="33837" name="Imagem 75" descr="biblioteca-v2-PPT.jpg"/>
            <p:cNvPicPr>
              <a:picLocks noChangeAspect="1"/>
            </p:cNvPicPr>
            <p:nvPr/>
          </p:nvPicPr>
          <p:blipFill>
            <a:blip r:embed="rId3" cstate="print"/>
            <a:srcRect t="4794" b="13701"/>
            <a:stretch>
              <a:fillRect/>
            </a:stretch>
          </p:blipFill>
          <p:spPr bwMode="auto">
            <a:xfrm>
              <a:off x="1873818" y="4653136"/>
              <a:ext cx="1762078" cy="1152128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</p:grpSp>
      <p:grpSp>
        <p:nvGrpSpPr>
          <p:cNvPr id="4" name="Grupo 103"/>
          <p:cNvGrpSpPr>
            <a:grpSpLocks/>
          </p:cNvGrpSpPr>
          <p:nvPr/>
        </p:nvGrpSpPr>
        <p:grpSpPr bwMode="auto">
          <a:xfrm>
            <a:off x="2987676" y="563414"/>
            <a:ext cx="1728339" cy="2578100"/>
            <a:chOff x="2987824" y="851474"/>
            <a:chExt cx="1727516" cy="2577526"/>
          </a:xfrm>
        </p:grpSpPr>
        <p:sp>
          <p:nvSpPr>
            <p:cNvPr id="24" name="Retângulo 23"/>
            <p:cNvSpPr/>
            <p:nvPr/>
          </p:nvSpPr>
          <p:spPr>
            <a:xfrm>
              <a:off x="2987824" y="3141727"/>
              <a:ext cx="1080573" cy="7142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827" name="CaixaDeTexto 45"/>
            <p:cNvSpPr txBox="1">
              <a:spLocks noChangeArrowheads="1"/>
            </p:cNvSpPr>
            <p:nvPr/>
          </p:nvSpPr>
          <p:spPr bwMode="auto">
            <a:xfrm>
              <a:off x="3275856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1975</a:t>
              </a:r>
            </a:p>
          </p:txBody>
        </p:sp>
        <p:cxnSp>
          <p:nvCxnSpPr>
            <p:cNvPr id="47" name="Conector reto 46"/>
            <p:cNvCxnSpPr/>
            <p:nvPr/>
          </p:nvCxnSpPr>
          <p:spPr>
            <a:xfrm>
              <a:off x="3059228" y="2132302"/>
              <a:ext cx="0" cy="100942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29" name="CaixaDeTexto 47"/>
            <p:cNvSpPr txBox="1">
              <a:spLocks noChangeArrowheads="1"/>
            </p:cNvSpPr>
            <p:nvPr/>
          </p:nvSpPr>
          <p:spPr bwMode="auto">
            <a:xfrm>
              <a:off x="3059830" y="2276872"/>
              <a:ext cx="1655510" cy="55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Participação na elaboração do PRÓ-ALCOOL (Programa Nacional do Álcool)</a:t>
              </a:r>
            </a:p>
          </p:txBody>
        </p:sp>
        <p:pic>
          <p:nvPicPr>
            <p:cNvPr id="33830" name="Imagem 79" descr="DSC_0042_PP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9727" y="851474"/>
              <a:ext cx="1460265" cy="1281382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</p:grpSp>
      <p:grpSp>
        <p:nvGrpSpPr>
          <p:cNvPr id="6" name="Grupo 104"/>
          <p:cNvGrpSpPr>
            <a:grpSpLocks/>
          </p:cNvGrpSpPr>
          <p:nvPr/>
        </p:nvGrpSpPr>
        <p:grpSpPr bwMode="auto">
          <a:xfrm>
            <a:off x="4064000" y="2636689"/>
            <a:ext cx="1587500" cy="2422525"/>
            <a:chOff x="4064523" y="2924945"/>
            <a:chExt cx="1587597" cy="2422201"/>
          </a:xfrm>
        </p:grpSpPr>
        <p:sp>
          <p:nvSpPr>
            <p:cNvPr id="25" name="Retângulo 24"/>
            <p:cNvSpPr/>
            <p:nvPr/>
          </p:nvSpPr>
          <p:spPr>
            <a:xfrm>
              <a:off x="4067698" y="3140816"/>
              <a:ext cx="1187523" cy="7142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822" name="CaixaDeTexto 80"/>
            <p:cNvSpPr txBox="1">
              <a:spLocks noChangeArrowheads="1"/>
            </p:cNvSpPr>
            <p:nvPr/>
          </p:nvSpPr>
          <p:spPr bwMode="auto">
            <a:xfrm>
              <a:off x="4499992" y="2924945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002060"/>
                  </a:solidFill>
                  <a:latin typeface="Calibri" pitchFamily="34" charset="0"/>
                </a:rPr>
                <a:t>1981</a:t>
              </a:r>
            </a:p>
          </p:txBody>
        </p:sp>
        <p:cxnSp>
          <p:nvCxnSpPr>
            <p:cNvPr id="82" name="Conector reto 81"/>
            <p:cNvCxnSpPr/>
            <p:nvPr/>
          </p:nvCxnSpPr>
          <p:spPr>
            <a:xfrm>
              <a:off x="4212170" y="3212245"/>
              <a:ext cx="0" cy="1225386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24" name="CaixaDeTexto 82"/>
            <p:cNvSpPr txBox="1">
              <a:spLocks noChangeArrowheads="1"/>
            </p:cNvSpPr>
            <p:nvPr/>
          </p:nvSpPr>
          <p:spPr bwMode="auto">
            <a:xfrm>
              <a:off x="4211960" y="3429702"/>
              <a:ext cx="1224743" cy="861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Ônibus do Rio de Janeiro usam o </a:t>
              </a:r>
              <a:r>
                <a:rPr lang="pt-BR" sz="1000" b="1" dirty="0" err="1">
                  <a:solidFill>
                    <a:srgbClr val="002060"/>
                  </a:solidFill>
                  <a:latin typeface="Calibri" pitchFamily="34" charset="0"/>
                </a:rPr>
                <a:t>INTol</a:t>
              </a:r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: mistura de óleos vegetais, diesel e etanol</a:t>
              </a:r>
            </a:p>
          </p:txBody>
        </p:sp>
        <p:pic>
          <p:nvPicPr>
            <p:cNvPr id="33825" name="Imagem 83" descr="INTol_PPT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4523" y="4365104"/>
              <a:ext cx="1587597" cy="98204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</p:grpSp>
      <p:grpSp>
        <p:nvGrpSpPr>
          <p:cNvPr id="7" name="Grupo 105"/>
          <p:cNvGrpSpPr>
            <a:grpSpLocks/>
          </p:cNvGrpSpPr>
          <p:nvPr/>
        </p:nvGrpSpPr>
        <p:grpSpPr bwMode="auto">
          <a:xfrm>
            <a:off x="5219698" y="674539"/>
            <a:ext cx="2088606" cy="2466975"/>
            <a:chOff x="5220072" y="961258"/>
            <a:chExt cx="2088100" cy="2467742"/>
          </a:xfrm>
        </p:grpSpPr>
        <p:sp>
          <p:nvSpPr>
            <p:cNvPr id="26" name="Retângulo 25"/>
            <p:cNvSpPr/>
            <p:nvPr/>
          </p:nvSpPr>
          <p:spPr>
            <a:xfrm>
              <a:off x="5220072" y="3141574"/>
              <a:ext cx="1871209" cy="714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815" name="CaixaDeTexto 56"/>
            <p:cNvSpPr txBox="1">
              <a:spLocks noChangeArrowheads="1"/>
            </p:cNvSpPr>
            <p:nvPr/>
          </p:nvSpPr>
          <p:spPr bwMode="auto">
            <a:xfrm>
              <a:off x="5436096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1990</a:t>
              </a:r>
            </a:p>
          </p:txBody>
        </p:sp>
        <p:cxnSp>
          <p:nvCxnSpPr>
            <p:cNvPr id="58" name="Conector reto 57"/>
            <p:cNvCxnSpPr/>
            <p:nvPr/>
          </p:nvCxnSpPr>
          <p:spPr>
            <a:xfrm>
              <a:off x="5291493" y="1917230"/>
              <a:ext cx="0" cy="1224344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17" name="CaixaDeTexto 58"/>
            <p:cNvSpPr txBox="1">
              <a:spLocks noChangeArrowheads="1"/>
            </p:cNvSpPr>
            <p:nvPr/>
          </p:nvSpPr>
          <p:spPr bwMode="auto">
            <a:xfrm>
              <a:off x="5292081" y="2060848"/>
              <a:ext cx="1080213" cy="86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Conclusão do Levantamento Antropométrico da população Brasileira</a:t>
              </a:r>
            </a:p>
          </p:txBody>
        </p:sp>
        <p:pic>
          <p:nvPicPr>
            <p:cNvPr id="33818" name="Imagem 85" descr="antropomentrico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2080" y="961258"/>
              <a:ext cx="1368152" cy="1027582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33819" name="CaixaDeTexto 88"/>
            <p:cNvSpPr txBox="1">
              <a:spLocks noChangeArrowheads="1"/>
            </p:cNvSpPr>
            <p:nvPr/>
          </p:nvSpPr>
          <p:spPr bwMode="auto">
            <a:xfrm>
              <a:off x="6300077" y="2276514"/>
              <a:ext cx="1008095" cy="86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Primeiros estudos no INT com mistura de combustíveis (álcool/diesel)</a:t>
              </a:r>
            </a:p>
          </p:txBody>
        </p:sp>
        <p:cxnSp>
          <p:nvCxnSpPr>
            <p:cNvPr id="90" name="Conector reto 89"/>
            <p:cNvCxnSpPr/>
            <p:nvPr/>
          </p:nvCxnSpPr>
          <p:spPr>
            <a:xfrm flipH="1">
              <a:off x="6299783" y="2348544"/>
              <a:ext cx="521" cy="793029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o 108"/>
          <p:cNvGrpSpPr>
            <a:grpSpLocks/>
          </p:cNvGrpSpPr>
          <p:nvPr/>
        </p:nvGrpSpPr>
        <p:grpSpPr bwMode="auto">
          <a:xfrm>
            <a:off x="5868198" y="2636689"/>
            <a:ext cx="2880513" cy="2792413"/>
            <a:chOff x="5868525" y="2924945"/>
            <a:chExt cx="2879939" cy="2791566"/>
          </a:xfrm>
        </p:grpSpPr>
        <p:grpSp>
          <p:nvGrpSpPr>
            <p:cNvPr id="33808" name="Grupo 106"/>
            <p:cNvGrpSpPr>
              <a:grpSpLocks/>
            </p:cNvGrpSpPr>
            <p:nvPr/>
          </p:nvGrpSpPr>
          <p:grpSpPr bwMode="auto">
            <a:xfrm>
              <a:off x="5868525" y="2924945"/>
              <a:ext cx="2087851" cy="1512429"/>
              <a:chOff x="5868525" y="2924945"/>
              <a:chExt cx="2087851" cy="1512429"/>
            </a:xfrm>
          </p:grpSpPr>
          <p:sp>
            <p:nvSpPr>
              <p:cNvPr id="28" name="Retângulo 27"/>
              <p:cNvSpPr/>
              <p:nvPr/>
            </p:nvSpPr>
            <p:spPr>
              <a:xfrm>
                <a:off x="7093031" y="3140779"/>
                <a:ext cx="792005" cy="73003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3811" name="CaixaDeTexto 61"/>
              <p:cNvSpPr txBox="1">
                <a:spLocks noChangeArrowheads="1"/>
              </p:cNvSpPr>
              <p:nvPr/>
            </p:nvSpPr>
            <p:spPr bwMode="auto">
              <a:xfrm>
                <a:off x="7308304" y="2924945"/>
                <a:ext cx="64807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1200" b="1">
                    <a:solidFill>
                      <a:srgbClr val="002060"/>
                    </a:solidFill>
                    <a:latin typeface="Calibri" pitchFamily="34" charset="0"/>
                  </a:rPr>
                  <a:t>1998</a:t>
                </a:r>
              </a:p>
            </p:txBody>
          </p:sp>
          <p:cxnSp>
            <p:nvCxnSpPr>
              <p:cNvPr id="63" name="Conector reto 62"/>
              <p:cNvCxnSpPr/>
              <p:nvPr/>
            </p:nvCxnSpPr>
            <p:spPr>
              <a:xfrm>
                <a:off x="7308888" y="3213782"/>
                <a:ext cx="0" cy="1223592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13" name="CaixaDeTexto 63"/>
              <p:cNvSpPr txBox="1">
                <a:spLocks noChangeArrowheads="1"/>
              </p:cNvSpPr>
              <p:nvPr/>
            </p:nvSpPr>
            <p:spPr bwMode="auto">
              <a:xfrm>
                <a:off x="5868525" y="3687415"/>
                <a:ext cx="1439820" cy="553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pt-BR" sz="1000" b="1" dirty="0">
                    <a:solidFill>
                      <a:srgbClr val="002060"/>
                    </a:solidFill>
                    <a:latin typeface="Calibri" pitchFamily="34" charset="0"/>
                  </a:rPr>
                  <a:t>Inauguração do serviço de prototipagem rápida no Brasil</a:t>
                </a:r>
              </a:p>
            </p:txBody>
          </p:sp>
        </p:grpSp>
        <p:pic>
          <p:nvPicPr>
            <p:cNvPr id="33809" name="Imagem 91" descr="Lab-Modelos-Tridimensionais-anos90-site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59488" y="4437112"/>
              <a:ext cx="1688976" cy="1279399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</p:grpSp>
      <p:grpSp>
        <p:nvGrpSpPr>
          <p:cNvPr id="10" name="Grupo 107"/>
          <p:cNvGrpSpPr>
            <a:grpSpLocks/>
          </p:cNvGrpSpPr>
          <p:nvPr/>
        </p:nvGrpSpPr>
        <p:grpSpPr bwMode="auto">
          <a:xfrm>
            <a:off x="7667625" y="693589"/>
            <a:ext cx="1476375" cy="2447925"/>
            <a:chOff x="7668344" y="980728"/>
            <a:chExt cx="1475656" cy="2448272"/>
          </a:xfrm>
        </p:grpSpPr>
        <p:sp>
          <p:nvSpPr>
            <p:cNvPr id="93" name="Retângulo 92"/>
            <p:cNvSpPr/>
            <p:nvPr/>
          </p:nvSpPr>
          <p:spPr>
            <a:xfrm>
              <a:off x="7884139" y="3141622"/>
              <a:ext cx="1259861" cy="7144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804" name="CaixaDeTexto 93"/>
            <p:cNvSpPr txBox="1">
              <a:spLocks noChangeArrowheads="1"/>
            </p:cNvSpPr>
            <p:nvPr/>
          </p:nvSpPr>
          <p:spPr bwMode="auto">
            <a:xfrm>
              <a:off x="8172400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2001</a:t>
              </a:r>
            </a:p>
          </p:txBody>
        </p:sp>
        <p:cxnSp>
          <p:nvCxnSpPr>
            <p:cNvPr id="95" name="Conector reto 94"/>
            <p:cNvCxnSpPr/>
            <p:nvPr/>
          </p:nvCxnSpPr>
          <p:spPr>
            <a:xfrm>
              <a:off x="8099934" y="2060381"/>
              <a:ext cx="0" cy="1081241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6" name="CaixaDeTexto 95"/>
            <p:cNvSpPr txBox="1">
              <a:spLocks noChangeArrowheads="1"/>
            </p:cNvSpPr>
            <p:nvPr/>
          </p:nvSpPr>
          <p:spPr bwMode="auto">
            <a:xfrm>
              <a:off x="8100392" y="2276872"/>
              <a:ext cx="1043608" cy="861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INT torna-se o 23º Organismo Certificador de Produtos do Brasil</a:t>
              </a:r>
            </a:p>
          </p:txBody>
        </p:sp>
        <p:pic>
          <p:nvPicPr>
            <p:cNvPr id="33807" name="Imagem 97" descr="foto-capacete-01-site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68344" y="980728"/>
              <a:ext cx="1182858" cy="1204209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7107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020272" y="5085184"/>
            <a:ext cx="136815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899592" y="404664"/>
            <a:ext cx="763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Mesmo com a crise, a maioria dos países desenvolvidos aumentou o dispêndio em </a:t>
            </a:r>
            <a:r>
              <a:rPr lang="pt-BR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P&amp;D</a:t>
            </a:r>
            <a:endParaRPr lang="pt-BR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547664" y="4462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Evolução dos dispêndios em P&amp;D como razão do PIB: </a:t>
            </a:r>
            <a:r>
              <a:rPr lang="pt-BR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2000 - 2011</a:t>
            </a:r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23528" y="573325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Fonte(s): </a:t>
            </a:r>
            <a:r>
              <a:rPr lang="pt-BR" sz="900" dirty="0" err="1" smtClean="0"/>
              <a:t>Organisation</a:t>
            </a:r>
            <a:r>
              <a:rPr lang="pt-BR" sz="900" dirty="0" smtClean="0"/>
              <a:t> for </a:t>
            </a:r>
            <a:r>
              <a:rPr lang="pt-BR" sz="900" dirty="0" err="1" smtClean="0"/>
              <a:t>Economic</a:t>
            </a:r>
            <a:r>
              <a:rPr lang="pt-BR" sz="900" dirty="0" smtClean="0"/>
              <a:t> </a:t>
            </a:r>
            <a:r>
              <a:rPr lang="pt-BR" sz="900" dirty="0" err="1" smtClean="0"/>
              <a:t>Co-operation</a:t>
            </a:r>
            <a:r>
              <a:rPr lang="pt-BR" sz="900" dirty="0" smtClean="0"/>
              <a:t> </a:t>
            </a:r>
            <a:r>
              <a:rPr lang="pt-BR" sz="900" dirty="0" err="1" smtClean="0"/>
              <a:t>and</a:t>
            </a:r>
            <a:r>
              <a:rPr lang="pt-BR" sz="900" dirty="0" smtClean="0"/>
              <a:t> </a:t>
            </a:r>
            <a:r>
              <a:rPr lang="pt-BR" sz="900" dirty="0" err="1" smtClean="0"/>
              <a:t>Development</a:t>
            </a:r>
            <a:r>
              <a:rPr lang="pt-BR" sz="900" dirty="0" smtClean="0"/>
              <a:t> (OECD), </a:t>
            </a:r>
            <a:r>
              <a:rPr lang="pt-BR" sz="900" dirty="0" err="1" smtClean="0"/>
              <a:t>Main</a:t>
            </a:r>
            <a:r>
              <a:rPr lang="pt-BR" sz="900" dirty="0" smtClean="0"/>
              <a:t> </a:t>
            </a:r>
            <a:r>
              <a:rPr lang="pt-BR" sz="900" dirty="0" err="1" smtClean="0"/>
              <a:t>Science</a:t>
            </a:r>
            <a:r>
              <a:rPr lang="pt-BR" sz="900" dirty="0" smtClean="0"/>
              <a:t> </a:t>
            </a:r>
            <a:r>
              <a:rPr lang="pt-BR" sz="900" dirty="0" err="1" smtClean="0"/>
              <a:t>and</a:t>
            </a:r>
            <a:r>
              <a:rPr lang="pt-BR" sz="900" dirty="0" smtClean="0"/>
              <a:t> </a:t>
            </a:r>
            <a:r>
              <a:rPr lang="pt-BR" sz="900" dirty="0" err="1" smtClean="0"/>
              <a:t>Technology</a:t>
            </a:r>
            <a:r>
              <a:rPr lang="pt-BR" sz="900" dirty="0" smtClean="0"/>
              <a:t> </a:t>
            </a:r>
            <a:r>
              <a:rPr lang="pt-BR" sz="900" dirty="0" err="1" smtClean="0"/>
              <a:t>Indicators</a:t>
            </a:r>
            <a:r>
              <a:rPr lang="pt-BR" sz="900" dirty="0" smtClean="0"/>
              <a:t>, 2013/1 e Brasil: Coordenação-Geral de Indicadores (CGIN) - ASCAV/SEXEC - Ministério da Ciência, Tecnologia e Inovação (MCTI).</a:t>
            </a:r>
            <a:endParaRPr lang="pt-BR" sz="900" dirty="0"/>
          </a:p>
        </p:txBody>
      </p:sp>
      <p:pic>
        <p:nvPicPr>
          <p:cNvPr id="13" name="Imagem 12" descr="pd pelo pi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764703"/>
            <a:ext cx="8640960" cy="4937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4818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4819" name="AutoShape 11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upo 112"/>
          <p:cNvGrpSpPr>
            <a:grpSpLocks/>
          </p:cNvGrpSpPr>
          <p:nvPr/>
        </p:nvGrpSpPr>
        <p:grpSpPr bwMode="auto">
          <a:xfrm>
            <a:off x="6948264" y="2636688"/>
            <a:ext cx="2195741" cy="2443818"/>
            <a:chOff x="6948802" y="2924945"/>
            <a:chExt cx="2195198" cy="2442926"/>
          </a:xfrm>
        </p:grpSpPr>
        <p:sp>
          <p:nvSpPr>
            <p:cNvPr id="93" name="Retângulo 92"/>
            <p:cNvSpPr/>
            <p:nvPr/>
          </p:nvSpPr>
          <p:spPr>
            <a:xfrm>
              <a:off x="7596570" y="3140766"/>
              <a:ext cx="1547430" cy="7299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95" name="Conector reto 94"/>
            <p:cNvCxnSpPr/>
            <p:nvPr/>
          </p:nvCxnSpPr>
          <p:spPr>
            <a:xfrm flipV="1">
              <a:off x="8892537" y="3140768"/>
              <a:ext cx="695" cy="2160343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58" name="CaixaDeTexto 95"/>
            <p:cNvSpPr txBox="1">
              <a:spLocks noChangeArrowheads="1"/>
            </p:cNvSpPr>
            <p:nvPr/>
          </p:nvSpPr>
          <p:spPr bwMode="auto">
            <a:xfrm>
              <a:off x="6948802" y="3429587"/>
              <a:ext cx="1943674" cy="1938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EMBRAPII</a:t>
              </a:r>
            </a:p>
            <a:p>
              <a:pPr algn="r"/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O INT torna-se uma das três instituições a oferecem o atendimento piloto da Empresa Brasileira de Pesquisa e Inovação </a:t>
              </a:r>
              <a:r>
                <a:rPr lang="pt-BR" sz="1000" b="1" dirty="0" smtClean="0">
                  <a:solidFill>
                    <a:srgbClr val="002060"/>
                  </a:solidFill>
                  <a:latin typeface="Calibri" pitchFamily="34" charset="0"/>
                </a:rPr>
                <a:t>Industrial (</a:t>
              </a:r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Embrapii), dando suporte a projetos de inovação nas indústrias brasileiras. Por meio do programa, o Instituto desenvolve novos produtos e processos nas áreas de Energia e do complexo industrial da Saúde.</a:t>
              </a:r>
            </a:p>
          </p:txBody>
        </p:sp>
        <p:sp>
          <p:nvSpPr>
            <p:cNvPr id="34859" name="CaixaDeTexto 78"/>
            <p:cNvSpPr txBox="1">
              <a:spLocks noChangeArrowheads="1"/>
            </p:cNvSpPr>
            <p:nvPr/>
          </p:nvSpPr>
          <p:spPr bwMode="auto">
            <a:xfrm>
              <a:off x="8460432" y="2924945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002060"/>
                  </a:solidFill>
                  <a:latin typeface="Calibri" pitchFamily="34" charset="0"/>
                </a:rPr>
                <a:t>2012</a:t>
              </a:r>
            </a:p>
          </p:txBody>
        </p:sp>
      </p:grpSp>
      <p:grpSp>
        <p:nvGrpSpPr>
          <p:cNvPr id="3" name="Grupo 110"/>
          <p:cNvGrpSpPr>
            <a:grpSpLocks/>
          </p:cNvGrpSpPr>
          <p:nvPr/>
        </p:nvGrpSpPr>
        <p:grpSpPr bwMode="auto">
          <a:xfrm>
            <a:off x="4356100" y="2636689"/>
            <a:ext cx="2490788" cy="2881313"/>
            <a:chOff x="4355976" y="2924945"/>
            <a:chExt cx="2490806" cy="2880319"/>
          </a:xfrm>
        </p:grpSpPr>
        <p:sp>
          <p:nvSpPr>
            <p:cNvPr id="34852" name="CaixaDeTexto 88"/>
            <p:cNvSpPr txBox="1">
              <a:spLocks noChangeArrowheads="1"/>
            </p:cNvSpPr>
            <p:nvPr/>
          </p:nvSpPr>
          <p:spPr bwMode="auto">
            <a:xfrm>
              <a:off x="4787903" y="3356992"/>
              <a:ext cx="1224136" cy="707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Criação do Centro de Caracterização em Nanotecnologia (</a:t>
              </a:r>
              <a:r>
                <a:rPr lang="pt-BR" sz="1000" b="1" dirty="0" err="1">
                  <a:solidFill>
                    <a:srgbClr val="002060"/>
                  </a:solidFill>
                  <a:latin typeface="Calibri" pitchFamily="34" charset="0"/>
                </a:rPr>
                <a:t>Cenano</a:t>
              </a:r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)</a:t>
              </a:r>
            </a:p>
          </p:txBody>
        </p:sp>
        <p:pic>
          <p:nvPicPr>
            <p:cNvPr id="34853" name="Imagem 65" descr="22nov2010_cenano_foto-salazar-101_PPT.jpg"/>
            <p:cNvPicPr>
              <a:picLocks noChangeAspect="1"/>
            </p:cNvPicPr>
            <p:nvPr/>
          </p:nvPicPr>
          <p:blipFill>
            <a:blip r:embed="rId2" cstate="print"/>
            <a:srcRect r="3845"/>
            <a:stretch>
              <a:fillRect/>
            </a:stretch>
          </p:blipFill>
          <p:spPr bwMode="auto">
            <a:xfrm>
              <a:off x="4355976" y="4077072"/>
              <a:ext cx="2490806" cy="1728192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cxnSp>
          <p:nvCxnSpPr>
            <p:cNvPr id="71" name="Conector reto 70"/>
            <p:cNvCxnSpPr/>
            <p:nvPr/>
          </p:nvCxnSpPr>
          <p:spPr>
            <a:xfrm>
              <a:off x="6011940" y="3212184"/>
              <a:ext cx="0" cy="1225127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55" name="CaixaDeTexto 87"/>
            <p:cNvSpPr txBox="1">
              <a:spLocks noChangeArrowheads="1"/>
            </p:cNvSpPr>
            <p:nvPr/>
          </p:nvSpPr>
          <p:spPr bwMode="auto">
            <a:xfrm>
              <a:off x="5292080" y="2924945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002060"/>
                  </a:solidFill>
                  <a:latin typeface="Calibri" pitchFamily="34" charset="0"/>
                </a:rPr>
                <a:t>2010</a:t>
              </a: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5148145" y="3140771"/>
              <a:ext cx="1152533" cy="7141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" name="Grupo 108"/>
          <p:cNvGrpSpPr>
            <a:grpSpLocks/>
          </p:cNvGrpSpPr>
          <p:nvPr/>
        </p:nvGrpSpPr>
        <p:grpSpPr bwMode="auto">
          <a:xfrm>
            <a:off x="1763713" y="2636689"/>
            <a:ext cx="2016199" cy="3021013"/>
            <a:chOff x="1763688" y="2924945"/>
            <a:chExt cx="2015504" cy="3020954"/>
          </a:xfrm>
        </p:grpSpPr>
        <p:sp>
          <p:nvSpPr>
            <p:cNvPr id="24" name="Retângulo 23"/>
            <p:cNvSpPr/>
            <p:nvPr/>
          </p:nvSpPr>
          <p:spPr>
            <a:xfrm>
              <a:off x="1979514" y="3140841"/>
              <a:ext cx="1440954" cy="7143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847" name="CaixaDeTexto 47"/>
            <p:cNvSpPr txBox="1">
              <a:spLocks noChangeArrowheads="1"/>
            </p:cNvSpPr>
            <p:nvPr/>
          </p:nvSpPr>
          <p:spPr bwMode="auto">
            <a:xfrm>
              <a:off x="2123728" y="3420289"/>
              <a:ext cx="1655464" cy="707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002060"/>
                  </a:solidFill>
                  <a:latin typeface="Calibri" pitchFamily="34" charset="0"/>
                </a:rPr>
                <a:t>Inauguração de fábrica de argamassas com tecnologia de aproveitamento de resíduos</a:t>
              </a:r>
            </a:p>
          </p:txBody>
        </p:sp>
        <p:cxnSp>
          <p:nvCxnSpPr>
            <p:cNvPr id="82" name="Conector reto 81"/>
            <p:cNvCxnSpPr/>
            <p:nvPr/>
          </p:nvCxnSpPr>
          <p:spPr>
            <a:xfrm>
              <a:off x="2123926" y="3212277"/>
              <a:ext cx="0" cy="1225526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849" name="Imagem 60" descr="argamil_PPT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63688" y="4221088"/>
              <a:ext cx="1293608" cy="1724811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sp>
          <p:nvSpPr>
            <p:cNvPr id="34850" name="CaixaDeTexto 96"/>
            <p:cNvSpPr txBox="1">
              <a:spLocks noChangeArrowheads="1"/>
            </p:cNvSpPr>
            <p:nvPr/>
          </p:nvSpPr>
          <p:spPr bwMode="auto">
            <a:xfrm>
              <a:off x="2267744" y="2924945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002060"/>
                  </a:solidFill>
                  <a:latin typeface="Calibri" pitchFamily="34" charset="0"/>
                </a:rPr>
                <a:t>2008</a:t>
              </a:r>
            </a:p>
          </p:txBody>
        </p:sp>
      </p:grpSp>
      <p:grpSp>
        <p:nvGrpSpPr>
          <p:cNvPr id="6" name="Grupo 107"/>
          <p:cNvGrpSpPr>
            <a:grpSpLocks/>
          </p:cNvGrpSpPr>
          <p:nvPr/>
        </p:nvGrpSpPr>
        <p:grpSpPr bwMode="auto">
          <a:xfrm>
            <a:off x="0" y="404664"/>
            <a:ext cx="2195736" cy="2736850"/>
            <a:chOff x="0" y="692696"/>
            <a:chExt cx="2195847" cy="2736304"/>
          </a:xfrm>
        </p:grpSpPr>
        <p:sp>
          <p:nvSpPr>
            <p:cNvPr id="5" name="Retângulo 4"/>
            <p:cNvSpPr/>
            <p:nvPr/>
          </p:nvSpPr>
          <p:spPr>
            <a:xfrm>
              <a:off x="0" y="3141720"/>
              <a:ext cx="1979712" cy="714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840" name="CaixaDeTexto 66"/>
            <p:cNvSpPr txBox="1">
              <a:spLocks noChangeArrowheads="1"/>
            </p:cNvSpPr>
            <p:nvPr/>
          </p:nvSpPr>
          <p:spPr bwMode="auto">
            <a:xfrm>
              <a:off x="251520" y="1844824"/>
              <a:ext cx="1944327" cy="400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Criação do Centro de Tecnologia do Nordeste (</a:t>
              </a:r>
              <a:r>
                <a:rPr lang="pt-BR" sz="1000" b="1" dirty="0" err="1">
                  <a:solidFill>
                    <a:srgbClr val="C00000"/>
                  </a:solidFill>
                  <a:latin typeface="Calibri" pitchFamily="34" charset="0"/>
                </a:rPr>
                <a:t>Cetene</a:t>
              </a:r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)</a:t>
              </a:r>
            </a:p>
          </p:txBody>
        </p:sp>
        <p:pic>
          <p:nvPicPr>
            <p:cNvPr id="34841" name="Imagem 51" descr="Cetene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692696"/>
              <a:ext cx="1286677" cy="108012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cxnSp>
          <p:nvCxnSpPr>
            <p:cNvPr id="53" name="Conector reto 52"/>
            <p:cNvCxnSpPr/>
            <p:nvPr/>
          </p:nvCxnSpPr>
          <p:spPr>
            <a:xfrm>
              <a:off x="684247" y="2421139"/>
              <a:ext cx="0" cy="720581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43" name="CaixaDeTexto 54"/>
            <p:cNvSpPr txBox="1">
              <a:spLocks noChangeArrowheads="1"/>
            </p:cNvSpPr>
            <p:nvPr/>
          </p:nvSpPr>
          <p:spPr bwMode="auto">
            <a:xfrm>
              <a:off x="683569" y="2348880"/>
              <a:ext cx="1440267" cy="70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1º contrato de transferência de tecnologia – patente do bloco padrão de dureza</a:t>
              </a:r>
            </a:p>
          </p:txBody>
        </p:sp>
        <p:cxnSp>
          <p:nvCxnSpPr>
            <p:cNvPr id="91" name="Conector reto 90"/>
            <p:cNvCxnSpPr/>
            <p:nvPr/>
          </p:nvCxnSpPr>
          <p:spPr>
            <a:xfrm>
              <a:off x="179397" y="1773568"/>
              <a:ext cx="0" cy="1368152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45" name="CaixaDeTexto 98"/>
            <p:cNvSpPr txBox="1">
              <a:spLocks noChangeArrowheads="1"/>
            </p:cNvSpPr>
            <p:nvPr/>
          </p:nvSpPr>
          <p:spPr bwMode="auto">
            <a:xfrm>
              <a:off x="179512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2004</a:t>
              </a:r>
            </a:p>
          </p:txBody>
        </p:sp>
      </p:grpSp>
      <p:grpSp>
        <p:nvGrpSpPr>
          <p:cNvPr id="7" name="Grupo 111"/>
          <p:cNvGrpSpPr>
            <a:grpSpLocks/>
          </p:cNvGrpSpPr>
          <p:nvPr/>
        </p:nvGrpSpPr>
        <p:grpSpPr bwMode="auto">
          <a:xfrm>
            <a:off x="6300788" y="747564"/>
            <a:ext cx="2374900" cy="2393950"/>
            <a:chOff x="6300192" y="1034466"/>
            <a:chExt cx="2376264" cy="2394534"/>
          </a:xfrm>
        </p:grpSpPr>
        <p:sp>
          <p:nvSpPr>
            <p:cNvPr id="28" name="Retângulo 27"/>
            <p:cNvSpPr/>
            <p:nvPr/>
          </p:nvSpPr>
          <p:spPr>
            <a:xfrm>
              <a:off x="6300192" y="3141593"/>
              <a:ext cx="1296144" cy="7145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63" name="Conector reto 62"/>
            <p:cNvCxnSpPr/>
            <p:nvPr/>
          </p:nvCxnSpPr>
          <p:spPr>
            <a:xfrm>
              <a:off x="7451790" y="1988787"/>
              <a:ext cx="0" cy="115280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6" name="CaixaDeTexto 82"/>
            <p:cNvSpPr txBox="1">
              <a:spLocks noChangeArrowheads="1"/>
            </p:cNvSpPr>
            <p:nvPr/>
          </p:nvSpPr>
          <p:spPr bwMode="auto">
            <a:xfrm>
              <a:off x="6659842" y="2658398"/>
              <a:ext cx="792478" cy="400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Gestão da Estratégia</a:t>
              </a:r>
            </a:p>
          </p:txBody>
        </p:sp>
        <p:sp>
          <p:nvSpPr>
            <p:cNvPr id="34837" name="CaixaDeTexto 84"/>
            <p:cNvSpPr txBox="1">
              <a:spLocks noChangeArrowheads="1"/>
            </p:cNvSpPr>
            <p:nvPr/>
          </p:nvSpPr>
          <p:spPr bwMode="auto">
            <a:xfrm>
              <a:off x="6732240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2011</a:t>
              </a:r>
            </a:p>
          </p:txBody>
        </p:sp>
        <p:pic>
          <p:nvPicPr>
            <p:cNvPr id="34838" name="Imagem 105" descr="gestao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2240" y="1034466"/>
              <a:ext cx="1944216" cy="1399836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</p:grpSp>
      <p:grpSp>
        <p:nvGrpSpPr>
          <p:cNvPr id="8" name="Grupo 109"/>
          <p:cNvGrpSpPr>
            <a:grpSpLocks/>
          </p:cNvGrpSpPr>
          <p:nvPr/>
        </p:nvGrpSpPr>
        <p:grpSpPr bwMode="auto">
          <a:xfrm>
            <a:off x="3348038" y="404664"/>
            <a:ext cx="3024187" cy="2736850"/>
            <a:chOff x="3347864" y="692696"/>
            <a:chExt cx="3024336" cy="2736304"/>
          </a:xfrm>
        </p:grpSpPr>
        <p:sp>
          <p:nvSpPr>
            <p:cNvPr id="25" name="Retângulo 24"/>
            <p:cNvSpPr/>
            <p:nvPr/>
          </p:nvSpPr>
          <p:spPr>
            <a:xfrm>
              <a:off x="3347865" y="3141720"/>
              <a:ext cx="1800115" cy="712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47" name="Conector reto 46"/>
            <p:cNvCxnSpPr/>
            <p:nvPr/>
          </p:nvCxnSpPr>
          <p:spPr>
            <a:xfrm>
              <a:off x="3563775" y="1989425"/>
              <a:ext cx="0" cy="115229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>
              <a:off x="4860826" y="1629134"/>
              <a:ext cx="0" cy="1512586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829" name="Imagem 64" descr="jose-carlos-da-rocha_royalties_foto_justo-Davila_PPT.jpg"/>
            <p:cNvPicPr>
              <a:picLocks noChangeAspect="1"/>
            </p:cNvPicPr>
            <p:nvPr/>
          </p:nvPicPr>
          <p:blipFill>
            <a:blip r:embed="rId6" cstate="print"/>
            <a:srcRect r="29321"/>
            <a:stretch>
              <a:fillRect/>
            </a:stretch>
          </p:blipFill>
          <p:spPr bwMode="auto">
            <a:xfrm>
              <a:off x="3347864" y="692696"/>
              <a:ext cx="1296144" cy="137538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34830" name="CaixaDeTexto 72"/>
            <p:cNvSpPr txBox="1">
              <a:spLocks noChangeArrowheads="1"/>
            </p:cNvSpPr>
            <p:nvPr/>
          </p:nvSpPr>
          <p:spPr bwMode="auto">
            <a:xfrm>
              <a:off x="5004048" y="1743199"/>
              <a:ext cx="1152093" cy="55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Design do novo trem de levitação magnética</a:t>
              </a:r>
            </a:p>
          </p:txBody>
        </p:sp>
        <p:pic>
          <p:nvPicPr>
            <p:cNvPr id="34831" name="Imagem 73" descr="maglev_projeto-int_externa1-PEQUENO.jpg"/>
            <p:cNvPicPr>
              <a:picLocks noChangeAspect="1"/>
            </p:cNvPicPr>
            <p:nvPr/>
          </p:nvPicPr>
          <p:blipFill>
            <a:blip r:embed="rId7" cstate="print"/>
            <a:srcRect l="13333" r="10001"/>
            <a:stretch>
              <a:fillRect/>
            </a:stretch>
          </p:blipFill>
          <p:spPr bwMode="auto">
            <a:xfrm>
              <a:off x="4850983" y="692696"/>
              <a:ext cx="1521217" cy="936104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34832" name="CaixaDeTexto 102"/>
            <p:cNvSpPr txBox="1">
              <a:spLocks noChangeArrowheads="1"/>
            </p:cNvSpPr>
            <p:nvPr/>
          </p:nvSpPr>
          <p:spPr bwMode="auto">
            <a:xfrm>
              <a:off x="3635896" y="2276872"/>
              <a:ext cx="1152025" cy="707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C00000"/>
                  </a:solidFill>
                  <a:latin typeface="Calibri" pitchFamily="34" charset="0"/>
                </a:rPr>
                <a:t>Royalties de pesquisa pela 1ª vez são recebidos no </a:t>
              </a:r>
              <a:r>
                <a:rPr lang="pt-BR" sz="1000" b="1" dirty="0" smtClean="0">
                  <a:solidFill>
                    <a:srgbClr val="C00000"/>
                  </a:solidFill>
                  <a:latin typeface="Calibri" pitchFamily="34" charset="0"/>
                </a:rPr>
                <a:t>contracheque</a:t>
              </a:r>
              <a:endParaRPr lang="pt-BR" sz="10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34833" name="CaixaDeTexto 106"/>
            <p:cNvSpPr txBox="1">
              <a:spLocks noChangeArrowheads="1"/>
            </p:cNvSpPr>
            <p:nvPr/>
          </p:nvSpPr>
          <p:spPr bwMode="auto">
            <a:xfrm>
              <a:off x="3563888" y="3152001"/>
              <a:ext cx="6480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C00000"/>
                  </a:solidFill>
                  <a:latin typeface="Calibri" pitchFamily="34" charset="0"/>
                </a:rPr>
                <a:t>2009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apa-estrategico-v13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922945"/>
            <a:ext cx="5760640" cy="4018223"/>
          </a:xfrm>
          <a:prstGeom prst="rect">
            <a:avLst/>
          </a:prstGeom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23528" y="4941168"/>
            <a:ext cx="856895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C00000"/>
                </a:solidFill>
              </a:rPr>
              <a:t>Promoção do Foco: </a:t>
            </a:r>
          </a:p>
          <a:p>
            <a:endParaRPr lang="pt-BR" sz="800" b="1" dirty="0" smtClean="0">
              <a:solidFill>
                <a:srgbClr val="C00000"/>
              </a:solidFill>
            </a:endParaRPr>
          </a:p>
          <a:p>
            <a:r>
              <a:rPr lang="pt-BR" sz="1600" b="1" dirty="0" smtClean="0">
                <a:solidFill>
                  <a:srgbClr val="C00000"/>
                </a:solidFill>
              </a:rPr>
              <a:t>Promover </a:t>
            </a:r>
            <a:r>
              <a:rPr lang="pt-BR" sz="1600" b="1" dirty="0">
                <a:solidFill>
                  <a:srgbClr val="C00000"/>
                </a:solidFill>
              </a:rPr>
              <a:t>o desenvolvimento de soluções completas por meio da agilidade e transversalidade das suas competências em Química, Materiais e Engenharia de Produtos e Processos, com foco nos seguintes temas </a:t>
            </a:r>
            <a:r>
              <a:rPr lang="pt-BR" sz="1600" b="1" dirty="0" smtClean="0">
                <a:solidFill>
                  <a:srgbClr val="C00000"/>
                </a:solidFill>
              </a:rPr>
              <a:t>estratégicos </a:t>
            </a:r>
            <a:endParaRPr lang="pt-BR" sz="1600" b="1" dirty="0">
              <a:solidFill>
                <a:srgbClr val="C00000"/>
              </a:solidFill>
            </a:endParaRPr>
          </a:p>
          <a:p>
            <a:endParaRPr lang="pt-BR" sz="1400" b="1" dirty="0">
              <a:solidFill>
                <a:srgbClr val="FF9900"/>
              </a:solidFill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51520" y="1916832"/>
            <a:ext cx="302332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</a:rPr>
              <a:t>Demandas da </a:t>
            </a:r>
          </a:p>
          <a:p>
            <a:r>
              <a:rPr lang="pt-BR" sz="2000" b="1" dirty="0" smtClean="0">
                <a:solidFill>
                  <a:schemeClr val="tx1"/>
                </a:solidFill>
              </a:rPr>
              <a:t>Sociedade: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400" b="1" dirty="0" smtClean="0">
                <a:solidFill>
                  <a:srgbClr val="C00000"/>
                </a:solidFill>
              </a:rPr>
              <a:t> Petróleo, Gás e Petroquímica</a:t>
            </a:r>
            <a:endParaRPr lang="pt-BR" sz="14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400" b="1" dirty="0" smtClean="0">
                <a:solidFill>
                  <a:srgbClr val="C00000"/>
                </a:solidFill>
              </a:rPr>
              <a:t> Energias Renováveis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400" b="1" dirty="0" smtClean="0">
                <a:solidFill>
                  <a:srgbClr val="C00000"/>
                </a:solidFill>
              </a:rPr>
              <a:t> Quimica Verde</a:t>
            </a:r>
            <a:endParaRPr lang="pt-BR" sz="14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tx1"/>
                </a:solidFill>
              </a:rPr>
              <a:t> Complexo Industrial da Saúde</a:t>
            </a:r>
            <a:endParaRPr lang="pt-BR" sz="1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tx1"/>
                </a:solidFill>
              </a:rPr>
              <a:t> Complexo Industrial da Defesa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400" b="1" dirty="0" smtClean="0">
                <a:solidFill>
                  <a:schemeClr val="tx1"/>
                </a:solidFill>
              </a:rPr>
              <a:t>Tecnologias Sociais </a:t>
            </a:r>
          </a:p>
          <a:p>
            <a:pPr>
              <a:buFont typeface="Arial" pitchFamily="34" charset="0"/>
              <a:buChar char="•"/>
            </a:pP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8" name="CaixaDeTexto 12"/>
          <p:cNvSpPr txBox="1">
            <a:spLocks noChangeArrowheads="1"/>
          </p:cNvSpPr>
          <p:nvPr/>
        </p:nvSpPr>
        <p:spPr bwMode="auto">
          <a:xfrm>
            <a:off x="611188" y="260648"/>
            <a:ext cx="44656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Foco de atuação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92125" y="476548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1" name="Grupo 10"/>
          <p:cNvGrpSpPr/>
          <p:nvPr/>
        </p:nvGrpSpPr>
        <p:grpSpPr>
          <a:xfrm>
            <a:off x="2809518" y="3068960"/>
            <a:ext cx="1762482" cy="576064"/>
            <a:chOff x="2809518" y="3068960"/>
            <a:chExt cx="1762482" cy="576064"/>
          </a:xfrm>
        </p:grpSpPr>
        <p:cxnSp>
          <p:nvCxnSpPr>
            <p:cNvPr id="7" name="Conector de seta reta 6"/>
            <p:cNvCxnSpPr>
              <a:stCxn id="6" idx="1"/>
            </p:cNvCxnSpPr>
            <p:nvPr/>
          </p:nvCxnSpPr>
          <p:spPr bwMode="auto">
            <a:xfrm flipH="1" flipV="1">
              <a:off x="2809518" y="3068960"/>
              <a:ext cx="902005" cy="145825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Elipse 5"/>
            <p:cNvSpPr>
              <a:spLocks noChangeArrowheads="1"/>
            </p:cNvSpPr>
            <p:nvPr/>
          </p:nvSpPr>
          <p:spPr bwMode="auto">
            <a:xfrm>
              <a:off x="3563888" y="3140968"/>
              <a:ext cx="1008112" cy="504056"/>
            </a:xfrm>
            <a:prstGeom prst="ellips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pt-BR" sz="18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tângulo 148"/>
          <p:cNvSpPr/>
          <p:nvPr/>
        </p:nvSpPr>
        <p:spPr>
          <a:xfrm>
            <a:off x="0" y="5229225"/>
            <a:ext cx="914400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7" name="Retângulo 136"/>
          <p:cNvSpPr/>
          <p:nvPr/>
        </p:nvSpPr>
        <p:spPr>
          <a:xfrm>
            <a:off x="179388" y="5661447"/>
            <a:ext cx="8713787" cy="4318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6" name="Retângulo 135"/>
          <p:cNvSpPr/>
          <p:nvPr/>
        </p:nvSpPr>
        <p:spPr>
          <a:xfrm>
            <a:off x="179388" y="5228060"/>
            <a:ext cx="8713787" cy="43338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5" name="Retângulo 134"/>
          <p:cNvSpPr/>
          <p:nvPr/>
        </p:nvSpPr>
        <p:spPr>
          <a:xfrm>
            <a:off x="179388" y="4435897"/>
            <a:ext cx="8713787" cy="792163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4" name="Retângulo 133"/>
          <p:cNvSpPr/>
          <p:nvPr/>
        </p:nvSpPr>
        <p:spPr>
          <a:xfrm>
            <a:off x="179388" y="4077122"/>
            <a:ext cx="8713787" cy="4318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" name="Retângulo 132"/>
          <p:cNvSpPr/>
          <p:nvPr/>
        </p:nvSpPr>
        <p:spPr>
          <a:xfrm>
            <a:off x="179388" y="3645322"/>
            <a:ext cx="8713787" cy="4318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2" name="Retângulo 131"/>
          <p:cNvSpPr/>
          <p:nvPr/>
        </p:nvSpPr>
        <p:spPr>
          <a:xfrm>
            <a:off x="179388" y="2635672"/>
            <a:ext cx="8713787" cy="100965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1" name="Retângulo 130"/>
          <p:cNvSpPr/>
          <p:nvPr/>
        </p:nvSpPr>
        <p:spPr>
          <a:xfrm>
            <a:off x="179388" y="2203872"/>
            <a:ext cx="8713787" cy="4318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8" name="Retângulo 67"/>
          <p:cNvSpPr/>
          <p:nvPr/>
        </p:nvSpPr>
        <p:spPr>
          <a:xfrm>
            <a:off x="179388" y="1772072"/>
            <a:ext cx="8713787" cy="4318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339975" y="476672"/>
            <a:ext cx="6553200" cy="503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6875" name="CaixaDeTexto 5"/>
          <p:cNvSpPr txBox="1">
            <a:spLocks noChangeArrowheads="1"/>
          </p:cNvSpPr>
          <p:nvPr/>
        </p:nvSpPr>
        <p:spPr bwMode="auto">
          <a:xfrm>
            <a:off x="2555875" y="508422"/>
            <a:ext cx="5976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Foco de atuação em temas estratégicos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339975" y="979910"/>
            <a:ext cx="6553200" cy="792162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6877" name="CaixaDeTexto 7"/>
          <p:cNvSpPr txBox="1">
            <a:spLocks noChangeArrowheads="1"/>
          </p:cNvSpPr>
          <p:nvPr/>
        </p:nvSpPr>
        <p:spPr bwMode="auto">
          <a:xfrm>
            <a:off x="2411413" y="1052935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Petróleo, gás petroquímica</a:t>
            </a:r>
          </a:p>
        </p:txBody>
      </p:sp>
      <p:sp>
        <p:nvSpPr>
          <p:cNvPr id="36878" name="CaixaDeTexto 8"/>
          <p:cNvSpPr txBox="1">
            <a:spLocks noChangeArrowheads="1"/>
          </p:cNvSpPr>
          <p:nvPr/>
        </p:nvSpPr>
        <p:spPr bwMode="auto">
          <a:xfrm>
            <a:off x="3779838" y="1052935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Energias renováveis</a:t>
            </a:r>
          </a:p>
        </p:txBody>
      </p:sp>
      <p:sp>
        <p:nvSpPr>
          <p:cNvPr id="36879" name="CaixaDeTexto 9"/>
          <p:cNvSpPr txBox="1">
            <a:spLocks noChangeArrowheads="1"/>
          </p:cNvSpPr>
          <p:nvPr/>
        </p:nvSpPr>
        <p:spPr bwMode="auto">
          <a:xfrm>
            <a:off x="5076825" y="1052935"/>
            <a:ext cx="935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Química verde</a:t>
            </a:r>
          </a:p>
        </p:txBody>
      </p:sp>
      <p:sp>
        <p:nvSpPr>
          <p:cNvPr id="36880" name="CaixaDeTexto 10"/>
          <p:cNvSpPr txBox="1">
            <a:spLocks noChangeArrowheads="1"/>
          </p:cNvSpPr>
          <p:nvPr/>
        </p:nvSpPr>
        <p:spPr bwMode="auto">
          <a:xfrm>
            <a:off x="6156325" y="1052935"/>
            <a:ext cx="792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Saúde</a:t>
            </a:r>
          </a:p>
        </p:txBody>
      </p:sp>
      <p:sp>
        <p:nvSpPr>
          <p:cNvPr id="36881" name="CaixaDeTexto 11"/>
          <p:cNvSpPr txBox="1">
            <a:spLocks noChangeArrowheads="1"/>
          </p:cNvSpPr>
          <p:nvPr/>
        </p:nvSpPr>
        <p:spPr bwMode="auto">
          <a:xfrm>
            <a:off x="6948488" y="1052935"/>
            <a:ext cx="792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Defesa</a:t>
            </a:r>
          </a:p>
        </p:txBody>
      </p:sp>
      <p:sp>
        <p:nvSpPr>
          <p:cNvPr id="36882" name="CaixaDeTexto 12"/>
          <p:cNvSpPr txBox="1">
            <a:spLocks noChangeArrowheads="1"/>
          </p:cNvSpPr>
          <p:nvPr/>
        </p:nvSpPr>
        <p:spPr bwMode="auto">
          <a:xfrm>
            <a:off x="7667625" y="1052935"/>
            <a:ext cx="1225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Tecnologias sociais</a:t>
            </a:r>
          </a:p>
        </p:txBody>
      </p:sp>
      <p:sp>
        <p:nvSpPr>
          <p:cNvPr id="36883" name="CaixaDeTexto 26"/>
          <p:cNvSpPr txBox="1">
            <a:spLocks noChangeArrowheads="1"/>
          </p:cNvSpPr>
          <p:nvPr/>
        </p:nvSpPr>
        <p:spPr bwMode="auto">
          <a:xfrm>
            <a:off x="179388" y="2275310"/>
            <a:ext cx="1368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Corrosão</a:t>
            </a:r>
          </a:p>
        </p:txBody>
      </p:sp>
      <p:sp>
        <p:nvSpPr>
          <p:cNvPr id="36884" name="CaixaDeTexto 33"/>
          <p:cNvSpPr txBox="1">
            <a:spLocks noChangeArrowheads="1"/>
          </p:cNvSpPr>
          <p:nvPr/>
        </p:nvSpPr>
        <p:spPr bwMode="auto">
          <a:xfrm>
            <a:off x="179388" y="2780135"/>
            <a:ext cx="22336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Desenvolvimento, avaliação e certificação de produtos</a:t>
            </a:r>
          </a:p>
        </p:txBody>
      </p:sp>
      <p:sp>
        <p:nvSpPr>
          <p:cNvPr id="36885" name="CaixaDeTexto 75"/>
          <p:cNvSpPr txBox="1">
            <a:spLocks noChangeArrowheads="1"/>
          </p:cNvSpPr>
          <p:nvPr/>
        </p:nvSpPr>
        <p:spPr bwMode="auto">
          <a:xfrm>
            <a:off x="179388" y="3665960"/>
            <a:ext cx="1368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Design</a:t>
            </a:r>
          </a:p>
        </p:txBody>
      </p:sp>
      <p:sp>
        <p:nvSpPr>
          <p:cNvPr id="36886" name="CaixaDeTexto 82"/>
          <p:cNvSpPr txBox="1">
            <a:spLocks noChangeArrowheads="1"/>
          </p:cNvSpPr>
          <p:nvPr/>
        </p:nvSpPr>
        <p:spPr bwMode="auto">
          <a:xfrm>
            <a:off x="179388" y="4148560"/>
            <a:ext cx="1368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Energia</a:t>
            </a:r>
          </a:p>
        </p:txBody>
      </p:sp>
      <p:sp>
        <p:nvSpPr>
          <p:cNvPr id="36887" name="CaixaDeTexto 89"/>
          <p:cNvSpPr txBox="1">
            <a:spLocks noChangeArrowheads="1"/>
          </p:cNvSpPr>
          <p:nvPr/>
        </p:nvSpPr>
        <p:spPr bwMode="auto">
          <a:xfrm>
            <a:off x="179388" y="4580360"/>
            <a:ext cx="23050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Engenharia de avaliação e de produção</a:t>
            </a:r>
          </a:p>
        </p:txBody>
      </p:sp>
      <p:sp>
        <p:nvSpPr>
          <p:cNvPr id="36888" name="CaixaDeTexto 96"/>
          <p:cNvSpPr txBox="1">
            <a:spLocks noChangeArrowheads="1"/>
          </p:cNvSpPr>
          <p:nvPr/>
        </p:nvSpPr>
        <p:spPr bwMode="auto">
          <a:xfrm>
            <a:off x="179388" y="5250285"/>
            <a:ext cx="2305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Materiais poliméricos</a:t>
            </a:r>
          </a:p>
        </p:txBody>
      </p:sp>
      <p:sp>
        <p:nvSpPr>
          <p:cNvPr id="36889" name="CaixaDeTexto 114"/>
          <p:cNvSpPr txBox="1">
            <a:spLocks noChangeArrowheads="1"/>
          </p:cNvSpPr>
          <p:nvPr/>
        </p:nvSpPr>
        <p:spPr bwMode="auto">
          <a:xfrm>
            <a:off x="179388" y="5732885"/>
            <a:ext cx="2305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Química analítica</a:t>
            </a:r>
          </a:p>
        </p:txBody>
      </p:sp>
      <p:pic>
        <p:nvPicPr>
          <p:cNvPr id="36890" name="Imagem 70" descr="I_Tecnologias sociais_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3716760"/>
            <a:ext cx="2524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1" name="Imagem 71" descr="I_Tecnologias sociais_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4148560"/>
            <a:ext cx="2524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2" name="Imagem 72" descr="I_Tecnologias sociais_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4761335"/>
            <a:ext cx="2524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3" name="Imagem 73" descr="I_Tecnologias sociais_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5301085"/>
            <a:ext cx="2524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4" name="Imagem 74" descr="I_Tecnologias sociais_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50" y="5769397"/>
            <a:ext cx="2524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5" name="Imagem 83" descr="I_saude_0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311822"/>
            <a:ext cx="2016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6" name="Imagem 84" descr="I_saude_0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996035"/>
            <a:ext cx="2016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7" name="Imagem 85" descr="I_saude_0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3716760"/>
            <a:ext cx="2016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8" name="Imagem 86" descr="I_saude_0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148560"/>
            <a:ext cx="2016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9" name="Imagem 87" descr="I_saude_0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761335"/>
            <a:ext cx="2016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0" name="Imagem 88" descr="I_saude_0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5336010"/>
            <a:ext cx="2016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1" name="Imagem 89" descr="I_saude_0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5769397"/>
            <a:ext cx="2016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2" name="Imagem 91" descr="I_quimica verde_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188" y="1880022"/>
            <a:ext cx="28733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3" name="Imagem 93" descr="I_quimica verde_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188" y="2996035"/>
            <a:ext cx="2873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4" name="Imagem 95" descr="I_quimica verde_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188" y="4148560"/>
            <a:ext cx="2873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5" name="Imagem 96" descr="I_quimica verde_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188" y="4761335"/>
            <a:ext cx="28733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6" name="Imagem 97" descr="I_quimica verde_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188" y="5336010"/>
            <a:ext cx="2873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7" name="Imagem 98" descr="I_quimica verde_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188" y="5769397"/>
            <a:ext cx="28733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8" name="Imagem 99" descr="I_petroleo e gas_0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1880022"/>
            <a:ext cx="169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9" name="Imagem 100" descr="I_petroleo e gas_0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2276897"/>
            <a:ext cx="1698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0" name="Imagem 101" descr="I_petroleo e gas_0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2996035"/>
            <a:ext cx="16986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1" name="Imagem 109" descr="I_petroleo e gas_0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3716760"/>
            <a:ext cx="16986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2" name="Imagem 110" descr="I_petroleo e gas_0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148560"/>
            <a:ext cx="16986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3" name="Imagem 111" descr="I_petroleo e gas_0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761335"/>
            <a:ext cx="1698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4" name="Imagem 112" descr="I_petroleo e gas_0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5301085"/>
            <a:ext cx="16986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5" name="Imagem 113" descr="I_petroleo e gas_0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5732885"/>
            <a:ext cx="16986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6" name="Imagem 114" descr="I_energias renovaveis_0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1880022"/>
            <a:ext cx="30638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7" name="Imagem 115" descr="I_energias renovaveis_0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2311822"/>
            <a:ext cx="306387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8" name="Imagem 116" descr="I_energias renovaveis_0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3069060"/>
            <a:ext cx="306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9" name="Imagem 117" descr="I_energias renovaveis_0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3716760"/>
            <a:ext cx="3063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0" name="Imagem 118" descr="I_energias renovaveis_0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4148560"/>
            <a:ext cx="3063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1" name="Imagem 119" descr="I_energias renovaveis_0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4761335"/>
            <a:ext cx="306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2" name="Imagem 120" descr="I_energias renovaveis_0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5336010"/>
            <a:ext cx="3063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3" name="Imagem 121" descr="I_energias renovaveis_0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5769397"/>
            <a:ext cx="3063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4" name="Imagem 122" descr="I_Defesa_06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1388" y="1845097"/>
            <a:ext cx="16033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5" name="Imagem 123" descr="I_Defesa_06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1388" y="2276897"/>
            <a:ext cx="16033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6" name="Imagem 124" descr="I_Defesa_06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1388" y="2996035"/>
            <a:ext cx="1603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7" name="Imagem 125" descr="I_Defesa_06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1388" y="3716760"/>
            <a:ext cx="1603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8" name="Imagem 126" descr="I_Defesa_06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1388" y="4148560"/>
            <a:ext cx="1603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29" name="Imagem 127" descr="I_Defesa_06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1388" y="4761335"/>
            <a:ext cx="16033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30" name="Imagem 128" descr="I_Defesa_06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1388" y="5336010"/>
            <a:ext cx="1603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31" name="Imagem 129" descr="I_Defesa_06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1388" y="5769397"/>
            <a:ext cx="16033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" name="Retângulo 137"/>
          <p:cNvSpPr/>
          <p:nvPr/>
        </p:nvSpPr>
        <p:spPr>
          <a:xfrm>
            <a:off x="179388" y="476672"/>
            <a:ext cx="2160587" cy="12954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6933" name="CaixaDeTexto 19"/>
          <p:cNvSpPr txBox="1">
            <a:spLocks noChangeArrowheads="1"/>
          </p:cNvSpPr>
          <p:nvPr/>
        </p:nvSpPr>
        <p:spPr bwMode="auto">
          <a:xfrm>
            <a:off x="179388" y="1865735"/>
            <a:ext cx="1368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  <a:latin typeface="Calibri" pitchFamily="34" charset="0"/>
              </a:rPr>
              <a:t>Catálise</a:t>
            </a:r>
          </a:p>
        </p:txBody>
      </p:sp>
      <p:sp>
        <p:nvSpPr>
          <p:cNvPr id="36934" name="CaixaDeTexto 19"/>
          <p:cNvSpPr txBox="1">
            <a:spLocks noChangeArrowheads="1"/>
          </p:cNvSpPr>
          <p:nvPr/>
        </p:nvSpPr>
        <p:spPr bwMode="auto">
          <a:xfrm>
            <a:off x="250825" y="979910"/>
            <a:ext cx="2089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  <a:latin typeface="Calibri" pitchFamily="34" charset="0"/>
              </a:rPr>
              <a:t>Competências</a:t>
            </a:r>
          </a:p>
        </p:txBody>
      </p:sp>
      <p:cxnSp>
        <p:nvCxnSpPr>
          <p:cNvPr id="143" name="Conector reto 142"/>
          <p:cNvCxnSpPr/>
          <p:nvPr/>
        </p:nvCxnSpPr>
        <p:spPr>
          <a:xfrm>
            <a:off x="2339975" y="979910"/>
            <a:ext cx="0" cy="5113337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to 143"/>
          <p:cNvCxnSpPr/>
          <p:nvPr/>
        </p:nvCxnSpPr>
        <p:spPr>
          <a:xfrm>
            <a:off x="3851275" y="979910"/>
            <a:ext cx="0" cy="5113337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to 144"/>
          <p:cNvCxnSpPr/>
          <p:nvPr/>
        </p:nvCxnSpPr>
        <p:spPr>
          <a:xfrm>
            <a:off x="5076825" y="979910"/>
            <a:ext cx="0" cy="5113337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to 145"/>
          <p:cNvCxnSpPr/>
          <p:nvPr/>
        </p:nvCxnSpPr>
        <p:spPr>
          <a:xfrm>
            <a:off x="6084888" y="979910"/>
            <a:ext cx="0" cy="5113337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to 146"/>
          <p:cNvCxnSpPr/>
          <p:nvPr/>
        </p:nvCxnSpPr>
        <p:spPr>
          <a:xfrm>
            <a:off x="6948488" y="979910"/>
            <a:ext cx="0" cy="5113337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to 147"/>
          <p:cNvCxnSpPr/>
          <p:nvPr/>
        </p:nvCxnSpPr>
        <p:spPr>
          <a:xfrm>
            <a:off x="7740650" y="979910"/>
            <a:ext cx="0" cy="5113337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aixaDeTexto 19"/>
          <p:cNvSpPr txBox="1">
            <a:spLocks noChangeArrowheads="1"/>
          </p:cNvSpPr>
          <p:nvPr/>
        </p:nvSpPr>
        <p:spPr bwMode="auto">
          <a:xfrm>
            <a:off x="6084888" y="1772072"/>
            <a:ext cx="86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---</a:t>
            </a:r>
          </a:p>
        </p:txBody>
      </p:sp>
      <p:sp>
        <p:nvSpPr>
          <p:cNvPr id="79" name="CaixaDeTexto 19"/>
          <p:cNvSpPr txBox="1">
            <a:spLocks noChangeArrowheads="1"/>
          </p:cNvSpPr>
          <p:nvPr/>
        </p:nvSpPr>
        <p:spPr bwMode="auto">
          <a:xfrm>
            <a:off x="7885113" y="1772072"/>
            <a:ext cx="86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---</a:t>
            </a:r>
          </a:p>
        </p:txBody>
      </p:sp>
      <p:sp>
        <p:nvSpPr>
          <p:cNvPr id="80" name="CaixaDeTexto 19"/>
          <p:cNvSpPr txBox="1">
            <a:spLocks noChangeArrowheads="1"/>
          </p:cNvSpPr>
          <p:nvPr/>
        </p:nvSpPr>
        <p:spPr bwMode="auto">
          <a:xfrm>
            <a:off x="7885113" y="2203872"/>
            <a:ext cx="86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---</a:t>
            </a:r>
          </a:p>
        </p:txBody>
      </p:sp>
      <p:sp>
        <p:nvSpPr>
          <p:cNvPr id="81" name="CaixaDeTexto 19"/>
          <p:cNvSpPr txBox="1">
            <a:spLocks noChangeArrowheads="1"/>
          </p:cNvSpPr>
          <p:nvPr/>
        </p:nvSpPr>
        <p:spPr bwMode="auto">
          <a:xfrm>
            <a:off x="7885113" y="2924597"/>
            <a:ext cx="86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---</a:t>
            </a:r>
          </a:p>
        </p:txBody>
      </p:sp>
      <p:sp>
        <p:nvSpPr>
          <p:cNvPr id="82" name="CaixaDeTexto 19"/>
          <p:cNvSpPr txBox="1">
            <a:spLocks noChangeArrowheads="1"/>
          </p:cNvSpPr>
          <p:nvPr/>
        </p:nvSpPr>
        <p:spPr bwMode="auto">
          <a:xfrm>
            <a:off x="5148263" y="2203872"/>
            <a:ext cx="86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---</a:t>
            </a:r>
          </a:p>
        </p:txBody>
      </p:sp>
      <p:sp>
        <p:nvSpPr>
          <p:cNvPr id="83" name="CaixaDeTexto 19"/>
          <p:cNvSpPr txBox="1">
            <a:spLocks noChangeArrowheads="1"/>
          </p:cNvSpPr>
          <p:nvPr/>
        </p:nvSpPr>
        <p:spPr bwMode="auto">
          <a:xfrm>
            <a:off x="5148263" y="3645322"/>
            <a:ext cx="86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---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 flipH="1">
            <a:off x="0" y="1052513"/>
            <a:ext cx="5076825" cy="5048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7890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7891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7892" name="AutoShape 11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7893" name="CaixaDeTexto 12"/>
          <p:cNvSpPr txBox="1">
            <a:spLocks noChangeArrowheads="1"/>
          </p:cNvSpPr>
          <p:nvPr/>
        </p:nvSpPr>
        <p:spPr bwMode="auto">
          <a:xfrm>
            <a:off x="611188" y="476250"/>
            <a:ext cx="44656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002060"/>
                </a:solidFill>
                <a:latin typeface="Calibri" pitchFamily="34" charset="0"/>
              </a:rPr>
              <a:t>Infraestrutura</a:t>
            </a:r>
            <a:endParaRPr lang="pt-BR" sz="28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92125" y="69215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4213" y="1701800"/>
            <a:ext cx="6408737" cy="358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lnSpc>
                <a:spcPct val="150000"/>
              </a:lnSpc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Centro de Caracterização em Nanotecnologia </a:t>
            </a:r>
          </a:p>
        </p:txBody>
      </p:sp>
      <p:sp>
        <p:nvSpPr>
          <p:cNvPr id="37896" name="CaixaDeTexto 12"/>
          <p:cNvSpPr txBox="1">
            <a:spLocks noChangeArrowheads="1"/>
          </p:cNvSpPr>
          <p:nvPr/>
        </p:nvSpPr>
        <p:spPr bwMode="auto">
          <a:xfrm>
            <a:off x="395288" y="1095375"/>
            <a:ext cx="741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alibri" pitchFamily="34" charset="0"/>
              </a:rPr>
              <a:t>Laboratórios (</a:t>
            </a:r>
            <a:r>
              <a:rPr lang="pt-BR" sz="2400" dirty="0" smtClean="0">
                <a:solidFill>
                  <a:schemeClr val="bg1"/>
                </a:solidFill>
                <a:latin typeface="Calibri" pitchFamily="34" charset="0"/>
              </a:rPr>
              <a:t>22 </a:t>
            </a:r>
            <a:r>
              <a:rPr lang="pt-BR" sz="2400" dirty="0">
                <a:solidFill>
                  <a:schemeClr val="bg1"/>
                </a:solidFill>
                <a:latin typeface="Calibri" pitchFamily="34" charset="0"/>
              </a:rPr>
              <a:t>no Rio de Janeiro)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84213" y="2132856"/>
            <a:ext cx="6624091" cy="3603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Caracterização de Propriedades Mecânicas e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Microestruturais </a:t>
            </a: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684213" y="2494161"/>
            <a:ext cx="5543550" cy="358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Ensaios de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Produtos</a:t>
            </a: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34" name="Retângulo 33">
            <a:hlinkClick r:id="rId2" action="ppaction://hlinksldjump"/>
          </p:cNvPr>
          <p:cNvSpPr/>
          <p:nvPr/>
        </p:nvSpPr>
        <p:spPr>
          <a:xfrm>
            <a:off x="492125" y="1917700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" name="Retângulo 40">
            <a:hlinkClick r:id="rId3" action="ppaction://hlinksldjump"/>
          </p:cNvPr>
          <p:cNvSpPr/>
          <p:nvPr/>
        </p:nvSpPr>
        <p:spPr>
          <a:xfrm>
            <a:off x="492125" y="2277592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2" name="Retângulo 41">
            <a:hlinkClick r:id="rId4" action="ppaction://hlinksldjump"/>
          </p:cNvPr>
          <p:cNvSpPr/>
          <p:nvPr/>
        </p:nvSpPr>
        <p:spPr>
          <a:xfrm>
            <a:off x="492125" y="2638053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684213" y="2854201"/>
            <a:ext cx="6408737" cy="358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Avaliação de Artigos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Médico-Hospitalares</a:t>
            </a: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684213" y="5013176"/>
            <a:ext cx="1511523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Ergonomia</a:t>
            </a:r>
          </a:p>
        </p:txBody>
      </p:sp>
      <p:sp>
        <p:nvSpPr>
          <p:cNvPr id="45" name="Retângulo 44">
            <a:hlinkClick r:id="rId5" action="ppaction://hlinksldjump"/>
          </p:cNvPr>
          <p:cNvSpPr/>
          <p:nvPr/>
        </p:nvSpPr>
        <p:spPr>
          <a:xfrm>
            <a:off x="492125" y="2997771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6" name="Retângulo 45">
            <a:hlinkClick r:id="rId6" action="ppaction://hlinksldjump"/>
          </p:cNvPr>
          <p:cNvSpPr/>
          <p:nvPr/>
        </p:nvSpPr>
        <p:spPr>
          <a:xfrm>
            <a:off x="492125" y="5157068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7918" name="Imagem 46" descr="b-02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5463" y="2133204"/>
            <a:ext cx="2089150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9" name="Imagem 47" descr="b-10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4220766"/>
            <a:ext cx="2089150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20" name="Imagem 48" descr="b-08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5463" y="-27384"/>
            <a:ext cx="2089150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684213" y="3212654"/>
            <a:ext cx="3959225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Química Analítica Inorgânica</a:t>
            </a:r>
          </a:p>
        </p:txBody>
      </p:sp>
      <p:sp>
        <p:nvSpPr>
          <p:cNvPr id="48" name="Retângulo 47">
            <a:hlinkClick r:id="rId10" action="ppaction://hlinksldjump"/>
          </p:cNvPr>
          <p:cNvSpPr/>
          <p:nvPr/>
        </p:nvSpPr>
        <p:spPr>
          <a:xfrm>
            <a:off x="492125" y="3356868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84213" y="3573016"/>
            <a:ext cx="4608512" cy="3600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 anchor="t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Tabaco e Derivados</a:t>
            </a:r>
          </a:p>
        </p:txBody>
      </p:sp>
      <p:sp>
        <p:nvSpPr>
          <p:cNvPr id="50" name="Retângulo 49">
            <a:hlinkClick r:id="rId11" action="ppaction://hlinksldjump"/>
          </p:cNvPr>
          <p:cNvSpPr/>
          <p:nvPr/>
        </p:nvSpPr>
        <p:spPr>
          <a:xfrm>
            <a:off x="492125" y="3717479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684213" y="3933056"/>
            <a:ext cx="3455739" cy="3603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 smtClean="0">
                <a:solidFill>
                  <a:srgbClr val="002060"/>
                </a:solidFill>
                <a:cs typeface="+mn-cs"/>
              </a:rPr>
              <a:t>Análise Orgânica 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Instrumental</a:t>
            </a:r>
          </a:p>
        </p:txBody>
      </p:sp>
      <p:sp>
        <p:nvSpPr>
          <p:cNvPr id="52" name="Retângulo 51">
            <a:hlinkClick r:id="rId12" action="ppaction://hlinksldjump"/>
          </p:cNvPr>
          <p:cNvSpPr/>
          <p:nvPr/>
        </p:nvSpPr>
        <p:spPr>
          <a:xfrm>
            <a:off x="492125" y="4077668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684213" y="4653384"/>
            <a:ext cx="2087587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Tecnologia de Pós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684213" y="4293096"/>
            <a:ext cx="3959795" cy="358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Tecnologia de Materiais Poliméricos</a:t>
            </a:r>
          </a:p>
        </p:txBody>
      </p:sp>
      <p:sp>
        <p:nvSpPr>
          <p:cNvPr id="55" name="Retângulo 54">
            <a:hlinkClick r:id="rId13" action="ppaction://hlinksldjump"/>
          </p:cNvPr>
          <p:cNvSpPr/>
          <p:nvPr/>
        </p:nvSpPr>
        <p:spPr>
          <a:xfrm>
            <a:off x="492125" y="4797846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6" name="Retângulo 55">
            <a:hlinkClick r:id="rId14" action="ppaction://hlinksldjump"/>
          </p:cNvPr>
          <p:cNvSpPr/>
          <p:nvPr/>
        </p:nvSpPr>
        <p:spPr>
          <a:xfrm>
            <a:off x="492125" y="4435475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684213" y="5374481"/>
            <a:ext cx="3095699" cy="358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Modelos Tridimensionais</a:t>
            </a:r>
          </a:p>
        </p:txBody>
      </p:sp>
      <p:sp>
        <p:nvSpPr>
          <p:cNvPr id="58" name="Retângulo 57">
            <a:hlinkClick r:id="rId15" action="ppaction://hlinksldjump"/>
          </p:cNvPr>
          <p:cNvSpPr/>
          <p:nvPr/>
        </p:nvSpPr>
        <p:spPr>
          <a:xfrm>
            <a:off x="492125" y="5519390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8914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8915" name="AutoShape 11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8916" name="CaixaDeTexto 12"/>
          <p:cNvSpPr txBox="1">
            <a:spLocks noChangeArrowheads="1"/>
          </p:cNvSpPr>
          <p:nvPr/>
        </p:nvSpPr>
        <p:spPr bwMode="auto">
          <a:xfrm>
            <a:off x="611188" y="476250"/>
            <a:ext cx="44656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Infraestrutura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92125" y="69215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/>
          <p:cNvSpPr/>
          <p:nvPr/>
        </p:nvSpPr>
        <p:spPr>
          <a:xfrm flipH="1">
            <a:off x="0" y="1052513"/>
            <a:ext cx="5076825" cy="5048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8919" name="CaixaDeTexto 12"/>
          <p:cNvSpPr txBox="1">
            <a:spLocks noChangeArrowheads="1"/>
          </p:cNvSpPr>
          <p:nvPr/>
        </p:nvSpPr>
        <p:spPr bwMode="auto">
          <a:xfrm>
            <a:off x="395288" y="1095375"/>
            <a:ext cx="741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Calibri" pitchFamily="34" charset="0"/>
              </a:rPr>
              <a:t>Laboratórios (</a:t>
            </a:r>
            <a:r>
              <a:rPr lang="pt-BR" sz="2400" dirty="0" smtClean="0">
                <a:solidFill>
                  <a:schemeClr val="bg1"/>
                </a:solidFill>
                <a:latin typeface="Calibri" pitchFamily="34" charset="0"/>
              </a:rPr>
              <a:t>22 </a:t>
            </a:r>
            <a:r>
              <a:rPr lang="pt-BR" sz="2400" dirty="0">
                <a:solidFill>
                  <a:schemeClr val="bg1"/>
                </a:solidFill>
                <a:latin typeface="Calibri" pitchFamily="34" charset="0"/>
              </a:rPr>
              <a:t>no Rio de Janeiro)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4213" y="3861990"/>
            <a:ext cx="2951683" cy="3603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 smtClean="0">
                <a:solidFill>
                  <a:srgbClr val="002060"/>
                </a:solidFill>
                <a:cs typeface="+mn-cs"/>
              </a:rPr>
              <a:t>Gás e Energia</a:t>
            </a: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84213" y="4222030"/>
            <a:ext cx="3383731" cy="3603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Combustíveis e Lubrificantes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84213" y="4582393"/>
            <a:ext cx="3095699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Medidas </a:t>
            </a:r>
            <a:r>
              <a:rPr lang="pt-BR" kern="0" dirty="0" smtClean="0">
                <a:solidFill>
                  <a:srgbClr val="002060"/>
                </a:solidFill>
                <a:cs typeface="+mn-cs"/>
              </a:rPr>
              <a:t>Eletroquímicas</a:t>
            </a: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37" name="Retângulo 36">
            <a:hlinkClick r:id="rId2" action="ppaction://hlinksldjump"/>
          </p:cNvPr>
          <p:cNvSpPr/>
          <p:nvPr/>
        </p:nvSpPr>
        <p:spPr>
          <a:xfrm>
            <a:off x="492125" y="4006899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9" name="Retângulo 38">
            <a:hlinkClick r:id="rId3" action="ppaction://hlinksldjump"/>
          </p:cNvPr>
          <p:cNvSpPr/>
          <p:nvPr/>
        </p:nvSpPr>
        <p:spPr>
          <a:xfrm>
            <a:off x="492125" y="4366939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" name="Retângulo 39">
            <a:hlinkClick r:id="rId4" action="ppaction://hlinksldjump"/>
          </p:cNvPr>
          <p:cNvSpPr/>
          <p:nvPr/>
        </p:nvSpPr>
        <p:spPr>
          <a:xfrm>
            <a:off x="492125" y="4727302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684213" y="5301208"/>
            <a:ext cx="2879675" cy="358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Motores (em construção)</a:t>
            </a:r>
          </a:p>
        </p:txBody>
      </p:sp>
      <p:sp>
        <p:nvSpPr>
          <p:cNvPr id="64" name="Retângulo 63">
            <a:hlinkClick r:id="rId5" action="ppaction://hlinksldjump"/>
          </p:cNvPr>
          <p:cNvSpPr/>
          <p:nvPr/>
        </p:nvSpPr>
        <p:spPr>
          <a:xfrm>
            <a:off x="492125" y="5445100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8942" name="Imagem 34" descr="b-0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2060749"/>
            <a:ext cx="20891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3" name="Imagem 42" descr="b-03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025" y="4076874"/>
            <a:ext cx="208756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4" name="Imagem 44" descr="b-1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5613" y="44624"/>
            <a:ext cx="2085975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684213" y="2062113"/>
            <a:ext cx="2951683" cy="3603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Biocatálise 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684213" y="2422451"/>
            <a:ext cx="2735659" cy="358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Catálise </a:t>
            </a:r>
            <a:r>
              <a:rPr lang="pt-BR" kern="0" dirty="0" err="1">
                <a:solidFill>
                  <a:srgbClr val="002060"/>
                </a:solidFill>
                <a:cs typeface="+mn-cs"/>
              </a:rPr>
              <a:t>Combinatorial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 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684213" y="1702073"/>
            <a:ext cx="2879675" cy="3603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Catálise </a:t>
            </a:r>
          </a:p>
        </p:txBody>
      </p:sp>
      <p:sp>
        <p:nvSpPr>
          <p:cNvPr id="45" name="Retângulo 44">
            <a:hlinkClick r:id="rId9" action="ppaction://hlinksldjump"/>
          </p:cNvPr>
          <p:cNvSpPr/>
          <p:nvPr/>
        </p:nvSpPr>
        <p:spPr>
          <a:xfrm>
            <a:off x="492125" y="1845965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6" name="Retângulo 45">
            <a:hlinkClick r:id="rId10" action="ppaction://hlinksldjump"/>
          </p:cNvPr>
          <p:cNvSpPr/>
          <p:nvPr/>
        </p:nvSpPr>
        <p:spPr>
          <a:xfrm>
            <a:off x="492497" y="2206377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684213" y="2782490"/>
            <a:ext cx="2879675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Corrosão e Proteção 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684213" y="3141588"/>
            <a:ext cx="3167707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H</a:t>
            </a:r>
            <a:r>
              <a:rPr lang="pt-BR" kern="0" baseline="-25000" dirty="0">
                <a:solidFill>
                  <a:srgbClr val="002060"/>
                </a:solidFill>
                <a:cs typeface="+mn-cs"/>
              </a:rPr>
              <a:t>2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S, CO</a:t>
            </a:r>
            <a:r>
              <a:rPr lang="pt-BR" kern="0" baseline="-25000" dirty="0">
                <a:solidFill>
                  <a:srgbClr val="002060"/>
                </a:solidFill>
                <a:cs typeface="+mn-cs"/>
              </a:rPr>
              <a:t>2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 e </a:t>
            </a:r>
            <a:r>
              <a:rPr lang="pt-BR" kern="0" dirty="0" err="1">
                <a:solidFill>
                  <a:srgbClr val="002060"/>
                </a:solidFill>
                <a:cs typeface="+mn-cs"/>
              </a:rPr>
              <a:t>Corrosividade</a:t>
            </a:r>
            <a:r>
              <a:rPr lang="pt-BR" kern="0" dirty="0">
                <a:solidFill>
                  <a:srgbClr val="002060"/>
                </a:solidFill>
                <a:cs typeface="+mn-cs"/>
              </a:rPr>
              <a:t> 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84213" y="3501627"/>
            <a:ext cx="3383731" cy="3603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>
                <a:solidFill>
                  <a:srgbClr val="002060"/>
                </a:solidFill>
                <a:cs typeface="+mn-cs"/>
              </a:rPr>
              <a:t>Biocorrosão e Biodegradação </a:t>
            </a:r>
          </a:p>
        </p:txBody>
      </p:sp>
      <p:sp>
        <p:nvSpPr>
          <p:cNvPr id="50" name="Retângulo 49">
            <a:hlinkClick r:id="rId11" action="ppaction://hlinksldjump"/>
          </p:cNvPr>
          <p:cNvSpPr/>
          <p:nvPr/>
        </p:nvSpPr>
        <p:spPr>
          <a:xfrm>
            <a:off x="492125" y="2926705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Retângulo 50">
            <a:hlinkClick r:id="rId12" action="ppaction://hlinksldjump"/>
          </p:cNvPr>
          <p:cNvSpPr/>
          <p:nvPr/>
        </p:nvSpPr>
        <p:spPr>
          <a:xfrm>
            <a:off x="492125" y="3285480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2" name="Retângulo 51">
            <a:hlinkClick r:id="rId13" action="ppaction://hlinksldjump"/>
          </p:cNvPr>
          <p:cNvSpPr/>
          <p:nvPr/>
        </p:nvSpPr>
        <p:spPr>
          <a:xfrm>
            <a:off x="492125" y="3645842"/>
            <a:ext cx="119063" cy="119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684213" y="4941168"/>
            <a:ext cx="3095699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defRPr/>
            </a:pPr>
            <a:r>
              <a:rPr lang="pt-BR" kern="0" dirty="0" smtClean="0">
                <a:solidFill>
                  <a:srgbClr val="002060"/>
                </a:solidFill>
                <a:cs typeface="+mn-cs"/>
              </a:rPr>
              <a:t>Microalgas</a:t>
            </a:r>
            <a:endParaRPr lang="pt-BR" kern="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54" name="Retângulo 53">
            <a:hlinkClick r:id="rId14" action="ppaction://hlinksldjump"/>
          </p:cNvPr>
          <p:cNvSpPr/>
          <p:nvPr/>
        </p:nvSpPr>
        <p:spPr>
          <a:xfrm>
            <a:off x="492125" y="5086077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6" name="Retângulo 35">
            <a:hlinkClick r:id="rId15" action="ppaction://hlinksldjump"/>
          </p:cNvPr>
          <p:cNvSpPr/>
          <p:nvPr/>
        </p:nvSpPr>
        <p:spPr>
          <a:xfrm>
            <a:off x="492125" y="2564904"/>
            <a:ext cx="119063" cy="1190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0962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0963" name="CaixaDeTexto 12"/>
          <p:cNvSpPr txBox="1">
            <a:spLocks noChangeArrowheads="1"/>
          </p:cNvSpPr>
          <p:nvPr/>
        </p:nvSpPr>
        <p:spPr bwMode="auto">
          <a:xfrm>
            <a:off x="0" y="476672"/>
            <a:ext cx="5868144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Corpo funcional: 700 pessoas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1546944" y="1773535"/>
            <a:ext cx="6121400" cy="5032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965" name="CaixaDeTexto 5"/>
          <p:cNvSpPr txBox="1">
            <a:spLocks noChangeArrowheads="1"/>
          </p:cNvSpPr>
          <p:nvPr/>
        </p:nvSpPr>
        <p:spPr bwMode="auto">
          <a:xfrm>
            <a:off x="1619969" y="1844973"/>
            <a:ext cx="3024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Titulação</a:t>
            </a:r>
          </a:p>
        </p:txBody>
      </p:sp>
      <p:sp>
        <p:nvSpPr>
          <p:cNvPr id="116" name="Retângulo 115"/>
          <p:cNvSpPr/>
          <p:nvPr/>
        </p:nvSpPr>
        <p:spPr>
          <a:xfrm>
            <a:off x="1546944" y="2708573"/>
            <a:ext cx="6121400" cy="4318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7" name="Retângulo 116"/>
          <p:cNvSpPr/>
          <p:nvPr/>
        </p:nvSpPr>
        <p:spPr>
          <a:xfrm>
            <a:off x="1546944" y="2276773"/>
            <a:ext cx="6121400" cy="4318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8" name="Retângulo 117"/>
          <p:cNvSpPr/>
          <p:nvPr/>
        </p:nvSpPr>
        <p:spPr>
          <a:xfrm>
            <a:off x="1546944" y="3140373"/>
            <a:ext cx="6121400" cy="4318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9" name="Retângulo 118"/>
          <p:cNvSpPr/>
          <p:nvPr/>
        </p:nvSpPr>
        <p:spPr>
          <a:xfrm>
            <a:off x="1546944" y="3572173"/>
            <a:ext cx="6121400" cy="43180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0" name="Retângulo 119"/>
          <p:cNvSpPr/>
          <p:nvPr/>
        </p:nvSpPr>
        <p:spPr>
          <a:xfrm>
            <a:off x="1546944" y="4005560"/>
            <a:ext cx="6121400" cy="4318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971" name="CaixaDeTexto 26"/>
          <p:cNvSpPr txBox="1">
            <a:spLocks noChangeArrowheads="1"/>
          </p:cNvSpPr>
          <p:nvPr/>
        </p:nvSpPr>
        <p:spPr bwMode="auto">
          <a:xfrm>
            <a:off x="1546944" y="2349798"/>
            <a:ext cx="3024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2060"/>
                </a:solidFill>
                <a:latin typeface="Calibri" pitchFamily="34" charset="0"/>
              </a:rPr>
              <a:t>Doutor</a:t>
            </a:r>
          </a:p>
        </p:txBody>
      </p:sp>
      <p:sp>
        <p:nvSpPr>
          <p:cNvPr id="40972" name="CaixaDeTexto 26"/>
          <p:cNvSpPr txBox="1">
            <a:spLocks noChangeArrowheads="1"/>
          </p:cNvSpPr>
          <p:nvPr/>
        </p:nvSpPr>
        <p:spPr bwMode="auto">
          <a:xfrm>
            <a:off x="4644157" y="2349798"/>
            <a:ext cx="2951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2060"/>
                </a:solidFill>
                <a:latin typeface="Calibri" pitchFamily="34" charset="0"/>
              </a:rPr>
              <a:t>88</a:t>
            </a:r>
          </a:p>
        </p:txBody>
      </p:sp>
      <p:sp>
        <p:nvSpPr>
          <p:cNvPr id="40973" name="CaixaDeTexto 26"/>
          <p:cNvSpPr txBox="1">
            <a:spLocks noChangeArrowheads="1"/>
          </p:cNvSpPr>
          <p:nvPr/>
        </p:nvSpPr>
        <p:spPr bwMode="auto">
          <a:xfrm>
            <a:off x="1546944" y="2781598"/>
            <a:ext cx="3024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2060"/>
                </a:solidFill>
                <a:latin typeface="Calibri" pitchFamily="34" charset="0"/>
              </a:rPr>
              <a:t>Mestre</a:t>
            </a:r>
          </a:p>
        </p:txBody>
      </p:sp>
      <p:sp>
        <p:nvSpPr>
          <p:cNvPr id="40974" name="CaixaDeTexto 26"/>
          <p:cNvSpPr txBox="1">
            <a:spLocks noChangeArrowheads="1"/>
          </p:cNvSpPr>
          <p:nvPr/>
        </p:nvSpPr>
        <p:spPr bwMode="auto">
          <a:xfrm>
            <a:off x="4571132" y="2781598"/>
            <a:ext cx="3024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Calibri" pitchFamily="34" charset="0"/>
              </a:rPr>
              <a:t>108</a:t>
            </a:r>
          </a:p>
        </p:txBody>
      </p:sp>
      <p:sp>
        <p:nvSpPr>
          <p:cNvPr id="40975" name="CaixaDeTexto 26"/>
          <p:cNvSpPr txBox="1">
            <a:spLocks noChangeArrowheads="1"/>
          </p:cNvSpPr>
          <p:nvPr/>
        </p:nvSpPr>
        <p:spPr bwMode="auto">
          <a:xfrm>
            <a:off x="1187202" y="3141960"/>
            <a:ext cx="3816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latin typeface="Calibri" pitchFamily="34" charset="0"/>
              </a:rPr>
              <a:t>Nível superior - especialização</a:t>
            </a:r>
            <a:endParaRPr lang="pt-BR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0976" name="CaixaDeTexto 26"/>
          <p:cNvSpPr txBox="1">
            <a:spLocks noChangeArrowheads="1"/>
          </p:cNvSpPr>
          <p:nvPr/>
        </p:nvSpPr>
        <p:spPr bwMode="auto">
          <a:xfrm>
            <a:off x="4571132" y="3141960"/>
            <a:ext cx="3024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2060"/>
                </a:solidFill>
                <a:latin typeface="Calibri" pitchFamily="34" charset="0"/>
              </a:rPr>
              <a:t>174</a:t>
            </a:r>
          </a:p>
        </p:txBody>
      </p:sp>
      <p:sp>
        <p:nvSpPr>
          <p:cNvPr id="40977" name="CaixaDeTexto 26"/>
          <p:cNvSpPr txBox="1">
            <a:spLocks noChangeArrowheads="1"/>
          </p:cNvSpPr>
          <p:nvPr/>
        </p:nvSpPr>
        <p:spPr bwMode="auto">
          <a:xfrm>
            <a:off x="1546944" y="3645198"/>
            <a:ext cx="3024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latin typeface="Calibri" pitchFamily="34" charset="0"/>
              </a:rPr>
              <a:t>Nível superior</a:t>
            </a:r>
            <a:endParaRPr lang="pt-BR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0978" name="CaixaDeTexto 26"/>
          <p:cNvSpPr txBox="1">
            <a:spLocks noChangeArrowheads="1"/>
          </p:cNvSpPr>
          <p:nvPr/>
        </p:nvSpPr>
        <p:spPr bwMode="auto">
          <a:xfrm>
            <a:off x="4571132" y="3645198"/>
            <a:ext cx="3024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latin typeface="Calibri" pitchFamily="34" charset="0"/>
              </a:rPr>
              <a:t>184</a:t>
            </a:r>
            <a:endParaRPr lang="pt-BR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0979" name="CaixaDeTexto 26"/>
          <p:cNvSpPr txBox="1">
            <a:spLocks noChangeArrowheads="1"/>
          </p:cNvSpPr>
          <p:nvPr/>
        </p:nvSpPr>
        <p:spPr bwMode="auto">
          <a:xfrm>
            <a:off x="1546944" y="4076998"/>
            <a:ext cx="3024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2060"/>
                </a:solidFill>
                <a:latin typeface="Calibri" pitchFamily="34" charset="0"/>
              </a:rPr>
              <a:t>Nível médio</a:t>
            </a:r>
          </a:p>
        </p:txBody>
      </p:sp>
      <p:sp>
        <p:nvSpPr>
          <p:cNvPr id="40980" name="CaixaDeTexto 26"/>
          <p:cNvSpPr txBox="1">
            <a:spLocks noChangeArrowheads="1"/>
          </p:cNvSpPr>
          <p:nvPr/>
        </p:nvSpPr>
        <p:spPr bwMode="auto">
          <a:xfrm>
            <a:off x="4571132" y="4076998"/>
            <a:ext cx="3024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latin typeface="Calibri" pitchFamily="34" charset="0"/>
              </a:rPr>
              <a:t>146</a:t>
            </a:r>
            <a:endParaRPr lang="pt-BR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36" name="Retângulo 135"/>
          <p:cNvSpPr/>
          <p:nvPr/>
        </p:nvSpPr>
        <p:spPr>
          <a:xfrm>
            <a:off x="1546944" y="4437360"/>
            <a:ext cx="6121400" cy="431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982" name="CaixaDeTexto 26"/>
          <p:cNvSpPr txBox="1">
            <a:spLocks noChangeArrowheads="1"/>
          </p:cNvSpPr>
          <p:nvPr/>
        </p:nvSpPr>
        <p:spPr bwMode="auto">
          <a:xfrm>
            <a:off x="1546944" y="4446885"/>
            <a:ext cx="3024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2060"/>
                </a:solidFill>
                <a:latin typeface="Calibri" pitchFamily="34" charset="0"/>
              </a:rPr>
              <a:t>TOTAL</a:t>
            </a:r>
          </a:p>
        </p:txBody>
      </p:sp>
      <p:sp>
        <p:nvSpPr>
          <p:cNvPr id="40983" name="CaixaDeTexto 26"/>
          <p:cNvSpPr txBox="1">
            <a:spLocks noChangeArrowheads="1"/>
          </p:cNvSpPr>
          <p:nvPr/>
        </p:nvSpPr>
        <p:spPr bwMode="auto">
          <a:xfrm>
            <a:off x="4571132" y="4446885"/>
            <a:ext cx="3024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latin typeface="Calibri" pitchFamily="34" charset="0"/>
              </a:rPr>
              <a:t>700</a:t>
            </a:r>
            <a:endParaRPr lang="pt-BR" b="1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140" name="Conector reto 139"/>
          <p:cNvCxnSpPr/>
          <p:nvPr/>
        </p:nvCxnSpPr>
        <p:spPr>
          <a:xfrm>
            <a:off x="4644157" y="1773535"/>
            <a:ext cx="0" cy="3095625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5" name="CaixaDeTexto 5"/>
          <p:cNvSpPr txBox="1">
            <a:spLocks noChangeArrowheads="1"/>
          </p:cNvSpPr>
          <p:nvPr/>
        </p:nvSpPr>
        <p:spPr bwMode="auto">
          <a:xfrm>
            <a:off x="4644157" y="1844973"/>
            <a:ext cx="3024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Total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492125" y="69215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9154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9156" name="CaixaDeTexto 28"/>
          <p:cNvSpPr txBox="1">
            <a:spLocks noChangeArrowheads="1"/>
          </p:cNvSpPr>
          <p:nvPr/>
        </p:nvSpPr>
        <p:spPr bwMode="auto">
          <a:xfrm>
            <a:off x="611188" y="386433"/>
            <a:ext cx="64087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Pedidos de Privilégios INT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92125" y="602333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11" name="Gráfico 10"/>
          <p:cNvGraphicFramePr/>
          <p:nvPr/>
        </p:nvGraphicFramePr>
        <p:xfrm>
          <a:off x="899592" y="1412776"/>
          <a:ext cx="748883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9552" y="620688"/>
            <a:ext cx="6624736" cy="446449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lnSpc>
                <a:spcPct val="150000"/>
              </a:lnSpc>
              <a:defRPr/>
            </a:pPr>
            <a:r>
              <a:rPr lang="pt-BR" sz="2800" b="1" kern="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Estruturação da apresentação:</a:t>
            </a:r>
          </a:p>
          <a:p>
            <a:pPr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pt-BR" sz="2800" kern="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pt-BR" sz="28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</a:t>
            </a:r>
            <a:r>
              <a:rPr lang="pt-BR" sz="24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EMBRAPII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pt-BR" sz="2400" kern="0" dirty="0" smtClean="0">
              <a:solidFill>
                <a:srgbClr val="002060"/>
              </a:solidFill>
              <a:latin typeface="+mn-lt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pt-BR" sz="24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Instituto Nacional de Tecnologia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pt-BR" sz="2400" kern="0" dirty="0" smtClean="0">
              <a:solidFill>
                <a:srgbClr val="002060"/>
              </a:solidFill>
              <a:latin typeface="+mn-lt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pt-BR" sz="2400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  </a:t>
            </a:r>
            <a:r>
              <a:rPr lang="pt-BR" sz="2800" b="1" kern="0" dirty="0" smtClean="0">
                <a:solidFill>
                  <a:srgbClr val="002060"/>
                </a:solidFill>
                <a:latin typeface="+mn-lt"/>
                <a:cs typeface="Calibri" pitchFamily="34" charset="0"/>
              </a:rPr>
              <a:t>A Unidade EMBRAPII INT</a:t>
            </a:r>
          </a:p>
          <a:p>
            <a:pPr eaLnBrk="0" hangingPunct="0">
              <a:lnSpc>
                <a:spcPct val="150000"/>
              </a:lnSpc>
              <a:buFont typeface="Arial" pitchFamily="34" charset="0"/>
              <a:buChar char="−"/>
              <a:defRPr/>
            </a:pPr>
            <a:endParaRPr lang="pt-BR" sz="2800" kern="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pt-BR" sz="2800" kern="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pt-BR" sz="2800" kern="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95536" y="933674"/>
            <a:ext cx="119063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" name="Imagem 9" descr="ok cop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3356992"/>
            <a:ext cx="519917" cy="4857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548680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39" name="CaixaDeTexto 8"/>
          <p:cNvSpPr txBox="1">
            <a:spLocks noChangeArrowheads="1"/>
          </p:cNvSpPr>
          <p:nvPr/>
        </p:nvSpPr>
        <p:spPr bwMode="auto">
          <a:xfrm>
            <a:off x="395288" y="44624"/>
            <a:ext cx="82089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Calibri" pitchFamily="34" charset="0"/>
              </a:rPr>
              <a:t>ÁREA DE COMPETÊNCIA INT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395536" y="1412776"/>
          <a:ext cx="806489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40324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Subáreas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Exemplos  de Linhas                de Atuação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dirty="0" smtClean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Tecnologia Química Orgânica</a:t>
                      </a:r>
                      <a:endParaRPr lang="pt-BR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Polímeros</a:t>
                      </a: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dirty="0" smtClean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Tecnologia Química Inorgânica</a:t>
                      </a:r>
                    </a:p>
                    <a:p>
                      <a:endParaRPr lang="pt-BR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Cerâmicas</a:t>
                      </a:r>
                    </a:p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Metais</a:t>
                      </a:r>
                    </a:p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Catalisadores</a:t>
                      </a: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Processos Químicos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Catálise e biocatálise</a:t>
                      </a: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rgbClr val="C0000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Processos Físico Químicos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Corrosão e biocorrosão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395536" y="2951233"/>
            <a:ext cx="8064896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395536" y="4221088"/>
            <a:ext cx="8064896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395536" y="4941168"/>
            <a:ext cx="8064896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395536" y="5661248"/>
            <a:ext cx="8064896" cy="4571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aixaDeTexto 8"/>
          <p:cNvSpPr txBox="1">
            <a:spLocks noChangeArrowheads="1"/>
          </p:cNvSpPr>
          <p:nvPr/>
        </p:nvSpPr>
        <p:spPr bwMode="auto">
          <a:xfrm>
            <a:off x="395288" y="1033572"/>
            <a:ext cx="82089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  <a:latin typeface="Calibri" pitchFamily="34" charset="0"/>
              </a:rPr>
              <a:t>Tecnologia Química Orgânica</a:t>
            </a:r>
            <a:endParaRPr lang="pt-BR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1043608" y="1700808"/>
          <a:ext cx="7056784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028"/>
                <a:gridCol w="35897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Exemplos de Linhas         de Atuação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Exemplos</a:t>
                      </a:r>
                      <a:r>
                        <a:rPr lang="pt-BR" sz="2000" baseline="0" dirty="0" smtClean="0">
                          <a:solidFill>
                            <a:schemeClr val="bg1"/>
                          </a:solidFill>
                        </a:rPr>
                        <a:t> de Projetos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Polímeros</a:t>
                      </a:r>
                      <a:endParaRPr lang="pt-BR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265113" indent="-265113">
                        <a:buFont typeface="Arial" pitchFamily="34" charset="0"/>
                        <a:buChar char="•"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Desenvolvimento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resinas poliméricas para recobrimento de bronzinas para redução de atrito</a:t>
                      </a:r>
                    </a:p>
                    <a:p>
                      <a:pPr marL="265113" indent="-265113">
                        <a:buFont typeface="Arial" pitchFamily="34" charset="0"/>
                        <a:buChar char="•"/>
                      </a:pPr>
                      <a:endParaRPr lang="pt-BR" sz="2000" b="1" kern="1200" baseline="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Desenvolvimento de compósitos de polímeros termoplásticos com cargas minerais e vegetais para aplicações em embalagens</a:t>
                      </a:r>
                    </a:p>
                    <a:p>
                      <a:endParaRPr lang="pt-BR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389"/>
                    </a:solidFill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0" y="548680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395288" y="44624"/>
            <a:ext cx="82089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Calibri" pitchFamily="34" charset="0"/>
              </a:rPr>
              <a:t>ÁREA DE COMPETÊNCIA INT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7107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23528" y="44624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Os dispêndios globais de </a:t>
            </a:r>
            <a:r>
              <a:rPr lang="pt-BR" sz="20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P&amp;D</a:t>
            </a:r>
            <a:r>
              <a:rPr lang="pt-BR" sz="2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na última década têm crescido mais rapidamente do que o PIB global, uma indicação de amplos esforços para tornar as </a:t>
            </a:r>
            <a:r>
              <a:rPr lang="pt-BR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economias mais intensivas em conhecimento e tecnologia</a:t>
            </a:r>
            <a:endParaRPr lang="pt-BR" sz="2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8424936" cy="461275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9552" y="587727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latin typeface="+mn-lt"/>
              </a:rPr>
              <a:t>Fonte(s): </a:t>
            </a:r>
            <a:r>
              <a:rPr lang="pt-BR" sz="900" dirty="0" err="1" smtClean="0">
                <a:latin typeface="+mn-lt"/>
              </a:rPr>
              <a:t>Organisation</a:t>
            </a:r>
            <a:r>
              <a:rPr lang="pt-BR" sz="900" dirty="0" smtClean="0">
                <a:latin typeface="+mn-lt"/>
              </a:rPr>
              <a:t> for </a:t>
            </a:r>
            <a:r>
              <a:rPr lang="pt-BR" sz="900" dirty="0" err="1" smtClean="0">
                <a:latin typeface="+mn-lt"/>
              </a:rPr>
              <a:t>Economic</a:t>
            </a:r>
            <a:r>
              <a:rPr lang="pt-BR" sz="900" dirty="0" smtClean="0">
                <a:latin typeface="+mn-lt"/>
              </a:rPr>
              <a:t> </a:t>
            </a:r>
            <a:r>
              <a:rPr lang="pt-BR" sz="900" dirty="0" err="1" smtClean="0">
                <a:latin typeface="+mn-lt"/>
              </a:rPr>
              <a:t>Co-operation</a:t>
            </a:r>
            <a:r>
              <a:rPr lang="pt-BR" sz="900" dirty="0" smtClean="0">
                <a:latin typeface="+mn-lt"/>
              </a:rPr>
              <a:t> </a:t>
            </a:r>
            <a:r>
              <a:rPr lang="pt-BR" sz="900" dirty="0" err="1" smtClean="0">
                <a:latin typeface="+mn-lt"/>
              </a:rPr>
              <a:t>and</a:t>
            </a:r>
            <a:r>
              <a:rPr lang="pt-BR" sz="900" dirty="0" smtClean="0">
                <a:latin typeface="+mn-lt"/>
              </a:rPr>
              <a:t> </a:t>
            </a:r>
            <a:r>
              <a:rPr lang="pt-BR" sz="900" dirty="0" err="1" smtClean="0">
                <a:latin typeface="+mn-lt"/>
              </a:rPr>
              <a:t>Development</a:t>
            </a:r>
            <a:r>
              <a:rPr lang="pt-BR" sz="900" dirty="0" smtClean="0">
                <a:latin typeface="+mn-lt"/>
              </a:rPr>
              <a:t> (OECD), </a:t>
            </a:r>
            <a:r>
              <a:rPr lang="pt-BR" sz="900" dirty="0" err="1" smtClean="0">
                <a:latin typeface="+mn-lt"/>
              </a:rPr>
              <a:t>Main</a:t>
            </a:r>
            <a:r>
              <a:rPr lang="pt-BR" sz="900" dirty="0" smtClean="0">
                <a:latin typeface="+mn-lt"/>
              </a:rPr>
              <a:t> </a:t>
            </a:r>
            <a:r>
              <a:rPr lang="pt-BR" sz="900" dirty="0" err="1" smtClean="0">
                <a:latin typeface="+mn-lt"/>
              </a:rPr>
              <a:t>Science</a:t>
            </a:r>
            <a:r>
              <a:rPr lang="pt-BR" sz="900" dirty="0" smtClean="0">
                <a:latin typeface="+mn-lt"/>
              </a:rPr>
              <a:t> </a:t>
            </a:r>
            <a:r>
              <a:rPr lang="pt-BR" sz="900" dirty="0" err="1" smtClean="0">
                <a:latin typeface="+mn-lt"/>
              </a:rPr>
              <a:t>and</a:t>
            </a:r>
            <a:r>
              <a:rPr lang="pt-BR" sz="900" dirty="0" smtClean="0">
                <a:latin typeface="+mn-lt"/>
              </a:rPr>
              <a:t> </a:t>
            </a:r>
            <a:r>
              <a:rPr lang="pt-BR" sz="900" dirty="0" err="1" smtClean="0">
                <a:latin typeface="+mn-lt"/>
              </a:rPr>
              <a:t>Technology</a:t>
            </a:r>
            <a:r>
              <a:rPr lang="pt-BR" sz="900" dirty="0" smtClean="0">
                <a:latin typeface="+mn-lt"/>
              </a:rPr>
              <a:t> </a:t>
            </a:r>
            <a:r>
              <a:rPr lang="pt-BR" sz="900" dirty="0" err="1" smtClean="0">
                <a:latin typeface="+mn-lt"/>
              </a:rPr>
              <a:t>Indicators</a:t>
            </a:r>
            <a:r>
              <a:rPr lang="pt-BR" sz="900" dirty="0" smtClean="0">
                <a:latin typeface="+mn-lt"/>
              </a:rPr>
              <a:t>, 2013/1 e Brasil: Coordenação-Geral de Indicadores (CGIN) - ASCAV/SEXEC - Ministério da Ciência, Tecnologia e Inovação (MCTI).</a:t>
            </a:r>
            <a:endParaRPr lang="pt-BR" sz="9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aixaDeTexto 8"/>
          <p:cNvSpPr txBox="1">
            <a:spLocks noChangeArrowheads="1"/>
          </p:cNvSpPr>
          <p:nvPr/>
        </p:nvSpPr>
        <p:spPr bwMode="auto">
          <a:xfrm>
            <a:off x="395288" y="1033572"/>
            <a:ext cx="82089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  <a:latin typeface="Calibri" pitchFamily="34" charset="0"/>
              </a:rPr>
              <a:t>Tecnologia Química Inorgânica</a:t>
            </a:r>
            <a:endParaRPr lang="pt-BR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899592" y="1772816"/>
          <a:ext cx="756084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5115"/>
                <a:gridCol w="38757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Exemplos  de Linhas           de Atuação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Exemplos</a:t>
                      </a:r>
                      <a:r>
                        <a:rPr lang="pt-BR" sz="2000" baseline="0" dirty="0" smtClean="0">
                          <a:solidFill>
                            <a:schemeClr val="bg1"/>
                          </a:solidFill>
                        </a:rPr>
                        <a:t> de Projetos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Cerâmicas</a:t>
                      </a: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Metais</a:t>
                      </a: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Catalisadores</a:t>
                      </a:r>
                      <a:endParaRPr lang="pt-BR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Síntese de nanoestruturas inorgânicas para aplicações em catálise e materiais</a:t>
                      </a:r>
                      <a:endParaRPr lang="pt-BR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389"/>
                    </a:solidFill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0" y="548680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395288" y="44624"/>
            <a:ext cx="82089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Calibri" pitchFamily="34" charset="0"/>
              </a:rPr>
              <a:t>ÁREA DE COMPETÊNCIA INT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aixaDeTexto 8"/>
          <p:cNvSpPr txBox="1">
            <a:spLocks noChangeArrowheads="1"/>
          </p:cNvSpPr>
          <p:nvPr/>
        </p:nvSpPr>
        <p:spPr bwMode="auto">
          <a:xfrm>
            <a:off x="395288" y="1033572"/>
            <a:ext cx="82089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  <a:latin typeface="Calibri" pitchFamily="34" charset="0"/>
              </a:rPr>
              <a:t>Processos Químicos</a:t>
            </a:r>
            <a:endParaRPr lang="pt-BR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755576" y="1628800"/>
          <a:ext cx="784887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6184"/>
                <a:gridCol w="39926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Exemplos  de Linhas             de Atuação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Exemplos</a:t>
                      </a:r>
                      <a:r>
                        <a:rPr lang="pt-BR" sz="2000" baseline="0" dirty="0" smtClean="0">
                          <a:solidFill>
                            <a:schemeClr val="bg1"/>
                          </a:solidFill>
                        </a:rPr>
                        <a:t> de Projetos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Catálise </a:t>
                      </a: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Biocatálise</a:t>
                      </a:r>
                    </a:p>
                  </a:txBody>
                  <a:tcP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265113" marR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Produção de butanol a partir do etanol</a:t>
                      </a:r>
                    </a:p>
                    <a:p>
                      <a:pPr marL="265113" marR="0" indent="-2651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Conversão catalítica de insumos fósseis e renováveis em produtos químicos</a:t>
                      </a: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Conversão enzimática de substratos renováveis em produtos de interesse da indústria química</a:t>
                      </a: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389"/>
                    </a:solidFill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0" y="548680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395288" y="44624"/>
            <a:ext cx="82089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Calibri" pitchFamily="34" charset="0"/>
              </a:rPr>
              <a:t>ÁREA DE COMPETÊNCIA INT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55576" y="4293096"/>
            <a:ext cx="7848872" cy="720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aixaDeTexto 8"/>
          <p:cNvSpPr txBox="1">
            <a:spLocks noChangeArrowheads="1"/>
          </p:cNvSpPr>
          <p:nvPr/>
        </p:nvSpPr>
        <p:spPr bwMode="auto">
          <a:xfrm>
            <a:off x="0" y="10335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  <a:latin typeface="Calibri" pitchFamily="34" charset="0"/>
              </a:rPr>
              <a:t>Processos Físico Químicos</a:t>
            </a:r>
            <a:endParaRPr lang="pt-BR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539552" y="1571208"/>
          <a:ext cx="8352928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45365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Exemplos  de Linhas            de Atuação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Exemplos</a:t>
                      </a:r>
                      <a:r>
                        <a:rPr lang="pt-BR" sz="2000" baseline="0" dirty="0" smtClean="0">
                          <a:solidFill>
                            <a:schemeClr val="bg1"/>
                          </a:solidFill>
                        </a:rPr>
                        <a:t> de Projetos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Corrosão </a:t>
                      </a: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Biocorrosão</a:t>
                      </a:r>
                      <a:endParaRPr lang="pt-BR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Estudo do efeito dos gases CO2 e H2S em pasta de cimento endurecida usada na cimentação de poços de petróleo/cenário pré-sal</a:t>
                      </a: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Desenvolvimento e aplicação de aditivos para indústria de combustível</a:t>
                      </a: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pt-BR" sz="2000" b="1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pt-BR" sz="20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Pesquisa tecnológica para controle</a:t>
                      </a:r>
                      <a:r>
                        <a:rPr lang="pt-BR" sz="2000" b="1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biocorrosão e biodeteriorização em materiais</a:t>
                      </a:r>
                    </a:p>
                    <a:p>
                      <a:pPr marL="265113" indent="-265113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pt-BR" sz="20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389"/>
                    </a:solidFill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0" y="548680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395288" y="44624"/>
            <a:ext cx="82089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 smtClean="0">
                <a:solidFill>
                  <a:srgbClr val="002060"/>
                </a:solidFill>
                <a:latin typeface="Calibri" pitchFamily="34" charset="0"/>
              </a:rPr>
              <a:t>ÁREA DE COMPETÊNCIA INT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39552" y="4581127"/>
            <a:ext cx="8352928" cy="7200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83568" y="1268760"/>
            <a:ext cx="82089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Processamento e caracterização de titânio e ligas de titânio com porosidade controlada, por técnicas da metalurgia do pó, com aplicações na produção de implantes ortopédicos e dentários.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Processamento e caracterização de biocerâmicas micro ou </a:t>
            </a:r>
            <a:r>
              <a:rPr lang="pt-BR" sz="1600" dirty="0" err="1" smtClean="0"/>
              <a:t>nanoestruturadas</a:t>
            </a:r>
            <a:r>
              <a:rPr lang="pt-BR" sz="1600" dirty="0" smtClean="0"/>
              <a:t>, por tecnologia de pós, para aplicação em implantes cirúrgicos e regeneração óssea.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Processos para modificação de superfícies de titânio e ligas de titânio por técnicas aditivas, a exemplo dos revestimentos biocerâmicos, ou técnicas subtrativas, a exemplo de ataques químicos, para aplicações na produção de implantes cirúrgicos. </a:t>
            </a:r>
          </a:p>
          <a:p>
            <a:endParaRPr lang="pt-BR" sz="1600" dirty="0" smtClean="0"/>
          </a:p>
          <a:p>
            <a:r>
              <a:rPr lang="pt-BR" sz="1600" dirty="0" smtClean="0"/>
              <a:t>• Processamento e caracterização de polímeros termoplásticos bioabsorvíveis para aplicação em implantes cirúrgicos.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Processamento e caracterização de composições termostáveis de drogas pouco solúveis e polímeros hidrossolúveis através da técnica de </a:t>
            </a:r>
            <a:r>
              <a:rPr lang="pt-BR" sz="1600" i="1" dirty="0" smtClean="0">
                <a:solidFill>
                  <a:srgbClr val="FF6A05"/>
                </a:solidFill>
              </a:rPr>
              <a:t>hot </a:t>
            </a:r>
            <a:r>
              <a:rPr lang="pt-BR" sz="1600" i="1" dirty="0" err="1" smtClean="0">
                <a:solidFill>
                  <a:srgbClr val="FF6A05"/>
                </a:solidFill>
              </a:rPr>
              <a:t>melt</a:t>
            </a:r>
            <a:r>
              <a:rPr lang="pt-BR" sz="1600" i="1" dirty="0" smtClean="0">
                <a:solidFill>
                  <a:srgbClr val="FF6A05"/>
                </a:solidFill>
              </a:rPr>
              <a:t> </a:t>
            </a:r>
            <a:r>
              <a:rPr lang="pt-BR" sz="1600" i="1" dirty="0" err="1" smtClean="0">
                <a:solidFill>
                  <a:srgbClr val="FF6A05"/>
                </a:solidFill>
              </a:rPr>
              <a:t>extrusion</a:t>
            </a:r>
            <a:r>
              <a:rPr lang="pt-BR" sz="1600" i="1" dirty="0" smtClean="0">
                <a:solidFill>
                  <a:srgbClr val="FF6A05"/>
                </a:solidFill>
              </a:rPr>
              <a:t> </a:t>
            </a:r>
            <a:r>
              <a:rPr lang="pt-BR" sz="1600" dirty="0" smtClean="0">
                <a:solidFill>
                  <a:srgbClr val="FF6A05"/>
                </a:solidFill>
              </a:rPr>
              <a:t>(extrusão a quente) aplicáveis à fabricação de medicamentos com melhorada biodisponibilidade no organismo. </a:t>
            </a:r>
          </a:p>
          <a:p>
            <a:endParaRPr lang="pt-BR" sz="1600" dirty="0"/>
          </a:p>
        </p:txBody>
      </p:sp>
      <p:sp>
        <p:nvSpPr>
          <p:cNvPr id="8" name="Retângulo 7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Materiais Cerâmicos, Metálicos e Poliméricos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83568" y="1268760"/>
            <a:ext cx="82089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Processos para incorporação de cargas minerais em látex natural e sintético para a produção de compósitos e </a:t>
            </a:r>
            <a:r>
              <a:rPr lang="pt-BR" sz="1600" dirty="0" err="1" smtClean="0"/>
              <a:t>nanocompósitos</a:t>
            </a:r>
            <a:r>
              <a:rPr lang="pt-BR" sz="1600" dirty="0" smtClean="0"/>
              <a:t> </a:t>
            </a:r>
            <a:r>
              <a:rPr lang="pt-BR" sz="1600" dirty="0" err="1" smtClean="0"/>
              <a:t>elastoméricos</a:t>
            </a:r>
            <a:r>
              <a:rPr lang="pt-BR" sz="1600" dirty="0" smtClean="0"/>
              <a:t> para pneumáticos, mangueiras e membranas.</a:t>
            </a:r>
          </a:p>
          <a:p>
            <a:endParaRPr lang="pt-BR" sz="1600" dirty="0" smtClean="0"/>
          </a:p>
          <a:p>
            <a:pPr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FF6A05"/>
                </a:solidFill>
              </a:rPr>
              <a:t> Processamento e caracterização de biocompósitos de polímeros termoplásticos com fibras vegetais aplicáveis em embalagens biodegradáveis para produtos alimentícios, cosméticos e de higiene pessoal.</a:t>
            </a:r>
          </a:p>
          <a:p>
            <a:endParaRPr lang="pt-BR" sz="1600" dirty="0" smtClean="0"/>
          </a:p>
          <a:p>
            <a:r>
              <a:rPr lang="pt-BR" sz="1600" dirty="0" smtClean="0"/>
              <a:t>• Processamento e caracterização de compósitos de polímeros termoplásticos com cargas minerais para aplicações em embalagens rígidas, peça e partes injetadas em geral, equipamentos e mobiliário.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Processamento e caracterização de compósitos e </a:t>
            </a:r>
            <a:r>
              <a:rPr lang="pt-BR" sz="1600" dirty="0" err="1" smtClean="0"/>
              <a:t>nanocompósitos</a:t>
            </a:r>
            <a:r>
              <a:rPr lang="pt-BR" sz="1600" dirty="0" smtClean="0"/>
              <a:t> de polímeros termoplásticos e argilas </a:t>
            </a:r>
            <a:r>
              <a:rPr lang="pt-BR" sz="1600" dirty="0" err="1" smtClean="0"/>
              <a:t>organofilicas</a:t>
            </a:r>
            <a:r>
              <a:rPr lang="pt-BR" sz="1600" dirty="0" smtClean="0"/>
              <a:t> com aplicações em membranas, embalagens rígidas, peças e partes injetadas, equipamentos e mobiliário.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Reaproveitamento de resíduos sólidos em composições com termoplásticos para a confecção de mobiliário e peças automotivas.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</p:txBody>
      </p:sp>
      <p:sp>
        <p:nvSpPr>
          <p:cNvPr id="9" name="Retângulo 8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Materiais Cerâmicos, Metálicos e Poliméricos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39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Materiais Cerâmicos, Metálicos e Poliméricos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1269335"/>
            <a:ext cx="79208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Síntese de micro ou </a:t>
            </a:r>
            <a:r>
              <a:rPr lang="pt-BR" sz="1600" dirty="0" err="1" smtClean="0"/>
              <a:t>nanopartículas</a:t>
            </a:r>
            <a:r>
              <a:rPr lang="pt-BR" sz="1600" dirty="0" smtClean="0"/>
              <a:t> à base de biocerâmicas, por métodos de precipitação por via úmida e processo sol-gel, para aplicação em implantes cirúrgicos e regeneração óssea.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Síntese e modificação de polímeros com aplicações em implantes, cimentos ósseos, cápsulas e </a:t>
            </a:r>
            <a:r>
              <a:rPr lang="pt-BR" sz="1600" dirty="0" err="1" smtClean="0">
                <a:solidFill>
                  <a:srgbClr val="FF6A05"/>
                </a:solidFill>
              </a:rPr>
              <a:t>nanocápsulas</a:t>
            </a:r>
            <a:r>
              <a:rPr lang="pt-BR" sz="1600" dirty="0" smtClean="0">
                <a:solidFill>
                  <a:srgbClr val="FF6A05"/>
                </a:solidFill>
              </a:rPr>
              <a:t> para fármacos, suplementos vitamínicos e alimentícios.</a:t>
            </a: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Síntese e modificação de partículas e </a:t>
            </a:r>
            <a:r>
              <a:rPr lang="pt-BR" sz="1600" dirty="0" err="1" smtClean="0">
                <a:solidFill>
                  <a:srgbClr val="FF6A05"/>
                </a:solidFill>
              </a:rPr>
              <a:t>nanopartículas</a:t>
            </a:r>
            <a:r>
              <a:rPr lang="pt-BR" sz="1600" dirty="0" smtClean="0">
                <a:solidFill>
                  <a:srgbClr val="FF6A05"/>
                </a:solidFill>
              </a:rPr>
              <a:t> inorgânicas, por processo sol-gel e impregnação via úmida, para aplicação em compósitos e </a:t>
            </a:r>
            <a:r>
              <a:rPr lang="pt-BR" sz="1600" dirty="0" err="1" smtClean="0">
                <a:solidFill>
                  <a:srgbClr val="FF6A05"/>
                </a:solidFill>
              </a:rPr>
              <a:t>nanocompósitos</a:t>
            </a:r>
            <a:r>
              <a:rPr lang="pt-BR" sz="1600" dirty="0" smtClean="0">
                <a:solidFill>
                  <a:srgbClr val="FF6A05"/>
                </a:solidFill>
              </a:rPr>
              <a:t> inteligentes aplicados ao controle de corrosão. </a:t>
            </a:r>
          </a:p>
          <a:p>
            <a:endParaRPr lang="pt-BR" sz="1600" dirty="0" smtClean="0"/>
          </a:p>
          <a:p>
            <a:r>
              <a:rPr lang="pt-BR" sz="1600" dirty="0" smtClean="0"/>
              <a:t>• Estudos sobre a aplicação de resíduos na indústria de cerâmica e correlatos.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Avaliação, caracterização e desenvolvimento de materiais, revestimentos e componentes metálicos. </a:t>
            </a:r>
            <a:endParaRPr lang="pt-BR" sz="1600" dirty="0" smtClean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83568" y="1124744"/>
            <a:ext cx="8280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Síntese de catalisadores heterogêneos por métodos de impregnação, precipitação e sol-gel e metodologia </a:t>
            </a:r>
            <a:r>
              <a:rPr lang="pt-BR" sz="1600" i="1" dirty="0" err="1" smtClean="0"/>
              <a:t>highthroughput</a:t>
            </a:r>
            <a:r>
              <a:rPr lang="pt-BR" sz="1600" dirty="0" smtClean="0"/>
              <a:t>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Síntese de nanoestruturas inorgânicas para aplicações em catálise e materiais. </a:t>
            </a:r>
          </a:p>
          <a:p>
            <a:endParaRPr lang="pt-BR" sz="1600" dirty="0" smtClean="0"/>
          </a:p>
          <a:p>
            <a:r>
              <a:rPr lang="pt-BR" sz="1600" dirty="0" smtClean="0"/>
              <a:t>• Caracterização físico-química de catalisadores heterogêneos por técnicas espectroscópicas e termoprogramáveis.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Determinação das propriedades estruturais, </a:t>
            </a:r>
            <a:r>
              <a:rPr lang="pt-BR" sz="1600" dirty="0" err="1" smtClean="0"/>
              <a:t>texturais</a:t>
            </a:r>
            <a:r>
              <a:rPr lang="pt-BR" sz="1600" dirty="0" smtClean="0"/>
              <a:t>, morfológicas e superficiais de catalisadores heterogêneos e nanoestruturas inorgânicas.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Avaliação de desempenho de catalisadores heterogêneos em processos em fase gasosa (sólido-gás) isentos de compostos sulfurados.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Avaliação de desempenho de catalisadores heterogêneos em processos em fase líquida (sólido-líquido).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>
                <a:solidFill>
                  <a:srgbClr val="FF6A05"/>
                </a:solidFill>
              </a:rPr>
              <a:t>• Conversão catalítica de insumos fósseis e renováveis em produtos químicos.</a:t>
            </a:r>
            <a:endParaRPr lang="pt-BR" sz="1600" dirty="0" smtClean="0"/>
          </a:p>
          <a:p>
            <a:endParaRPr lang="pt-BR" sz="1600" dirty="0" smtClean="0">
              <a:solidFill>
                <a:srgbClr val="FF6A05"/>
              </a:solidFill>
            </a:endParaRPr>
          </a:p>
          <a:p>
            <a:r>
              <a:rPr lang="pt-BR" sz="1600" dirty="0" smtClean="0">
                <a:solidFill>
                  <a:srgbClr val="FF6A05"/>
                </a:solidFill>
              </a:rPr>
              <a:t>• Conversão catalítica de insumos fósseis e renováveis para produção de energia.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solidFill>
            <a:srgbClr val="FFE38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Catálise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39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solidFill>
            <a:srgbClr val="FFE38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Catálise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83568" y="1124744"/>
            <a:ext cx="8280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Processos para geração e purificação de correntes de hidrogênio.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Conversão catalítica de insumos renováveis e resíduos agroindustriais para produção de biocombustíveis.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Conversão catalítica de insumos fósseis para produção de combustíveis.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>
                <a:solidFill>
                  <a:srgbClr val="FF6A05"/>
                </a:solidFill>
              </a:rPr>
              <a:t>• Processos de </a:t>
            </a:r>
            <a:r>
              <a:rPr lang="pt-BR" sz="1600" dirty="0" err="1" smtClean="0">
                <a:solidFill>
                  <a:srgbClr val="FF6A05"/>
                </a:solidFill>
              </a:rPr>
              <a:t>pirólise</a:t>
            </a:r>
            <a:r>
              <a:rPr lang="pt-BR" sz="1600" dirty="0" smtClean="0">
                <a:solidFill>
                  <a:srgbClr val="FF6A05"/>
                </a:solidFill>
              </a:rPr>
              <a:t> rápida e remoção de alcatrão.</a:t>
            </a:r>
          </a:p>
          <a:p>
            <a:endParaRPr lang="pt-BR" sz="1600" dirty="0" smtClean="0">
              <a:solidFill>
                <a:srgbClr val="FF6A05"/>
              </a:solidFill>
            </a:endParaRPr>
          </a:p>
          <a:p>
            <a:r>
              <a:rPr lang="pt-BR" sz="1600" dirty="0" smtClean="0">
                <a:solidFill>
                  <a:srgbClr val="FF6A05"/>
                </a:solidFill>
              </a:rPr>
              <a:t>• Processos </a:t>
            </a:r>
            <a:r>
              <a:rPr lang="pt-BR" sz="1600" dirty="0" err="1" smtClean="0">
                <a:solidFill>
                  <a:srgbClr val="FF6A05"/>
                </a:solidFill>
              </a:rPr>
              <a:t>alcoolquímicos</a:t>
            </a:r>
            <a:r>
              <a:rPr lang="pt-BR" sz="1600" dirty="0" smtClean="0">
                <a:solidFill>
                  <a:srgbClr val="FF6A05"/>
                </a:solidFill>
              </a:rPr>
              <a:t> para obtenção de alcoóis superiores, ácidos, cetonas e ésteres.</a:t>
            </a:r>
          </a:p>
        </p:txBody>
      </p:sp>
      <p:sp>
        <p:nvSpPr>
          <p:cNvPr id="12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95536" y="1124744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Determinação do comportamento de revestimentos (orgânicos/metálicos) nano e micro estruturados expostos a ambiente contendo H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S/CO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Efeito dos gases CO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 e H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S em pasta de cimento endurecida usada na cimentação de poços de petróleo/cenário pré-sal.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Efeito dos gases CO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 e H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S em polímeros utilizados na indústria de óleo &amp; gás/cenário pré-sal.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Desempenho de produtos químicos utilizados para mitigar a corrosão na cadeia produtiva de óleo e gás/sistemas de produção do pré-sal e águas profundas</a:t>
            </a:r>
            <a:r>
              <a:rPr lang="pt-BR" sz="1600" dirty="0" smtClean="0"/>
              <a:t>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Seleção de materiais metálicos, quanto à corrosão utilizados na área de exploração, produção e transporte de petróleo em ambientes contendo dióxido de carbono (CO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), sulfeto de hidrogênio (H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S) e cloreto em diversas condições de pressão e temperatura inclusive em alta pressão e temperatura, condições do pré-sal.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Estudo da mecânica da fratura de materiais metálicos expostos a ambientes corrosivos (H</a:t>
            </a:r>
            <a:r>
              <a:rPr lang="pt-BR" sz="1600" baseline="-25000" dirty="0" smtClean="0">
                <a:solidFill>
                  <a:srgbClr val="FF6A05"/>
                </a:solidFill>
              </a:rPr>
              <a:t>2</a:t>
            </a:r>
            <a:r>
              <a:rPr lang="pt-BR" sz="1600" dirty="0" smtClean="0">
                <a:solidFill>
                  <a:srgbClr val="FF6A05"/>
                </a:solidFill>
              </a:rPr>
              <a:t>S/CO</a:t>
            </a:r>
            <a:r>
              <a:rPr lang="pt-BR" sz="1600" baseline="-25000" dirty="0" smtClean="0">
                <a:solidFill>
                  <a:srgbClr val="FF6A05"/>
                </a:solidFill>
              </a:rPr>
              <a:t>2</a:t>
            </a:r>
            <a:r>
              <a:rPr lang="pt-BR" sz="1600" dirty="0" smtClean="0">
                <a:solidFill>
                  <a:srgbClr val="FF6A05"/>
                </a:solidFill>
              </a:rPr>
              <a:t>) em diversas condições de pressão e temperatura inclusive em alta pressão e temperatura, condições do pré-sal.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Corrosão e Degradação</a:t>
            </a:r>
          </a:p>
        </p:txBody>
      </p:sp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Corrosão e Degradação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95536" y="1124744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Seleção de processos e de procedimentos de soldagem de juntas soldadas para serviço “</a:t>
            </a:r>
            <a:r>
              <a:rPr lang="pt-BR" sz="1600" dirty="0" err="1" smtClean="0"/>
              <a:t>Sour</a:t>
            </a:r>
            <a:r>
              <a:rPr lang="pt-BR" sz="1600" dirty="0" smtClean="0"/>
              <a:t>” – presença de sulfeto de hidrogênio.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Determinação da vida útil de materiais metálicos carregados ciclicamente e expostos a diversos ambientes e condições corrosivas com ênfase em H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S/CO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Análise de falha de materiais com indícios da influência do meio ambiente na fratura.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Avaliação de substâncias biocidas no controle de </a:t>
            </a:r>
            <a:r>
              <a:rPr lang="pt-BR" sz="1600" dirty="0" err="1" smtClean="0"/>
              <a:t>micorganismos</a:t>
            </a:r>
            <a:r>
              <a:rPr lang="pt-BR" sz="1600" dirty="0" smtClean="0"/>
              <a:t>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Avaliação, identificação e controle da biocorrosão e biodeterioração em materiais.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Pesquisa tecnológica para o desenvolvimento de superfícies funcionalizadas com características anticorrosivas e </a:t>
            </a:r>
            <a:r>
              <a:rPr lang="pt-BR" sz="1600" dirty="0" err="1" smtClean="0">
                <a:solidFill>
                  <a:srgbClr val="FF6A05"/>
                </a:solidFill>
              </a:rPr>
              <a:t>tribológicas</a:t>
            </a:r>
            <a:r>
              <a:rPr lang="pt-BR" sz="1600" dirty="0" smtClean="0">
                <a:solidFill>
                  <a:srgbClr val="FF6A05"/>
                </a:solidFill>
              </a:rPr>
              <a:t> superiores utilizando técnicas eletroquímicas.</a:t>
            </a: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Estudo e desenvolvimento de protocolos de ensaios para avaliação da corrosão eletroquímica no setor de óleo &amp; gás em plataformas “off </a:t>
            </a:r>
            <a:r>
              <a:rPr lang="pt-BR" sz="1600" dirty="0" err="1" smtClean="0">
                <a:solidFill>
                  <a:srgbClr val="FF6A05"/>
                </a:solidFill>
              </a:rPr>
              <a:t>shore</a:t>
            </a:r>
            <a:r>
              <a:rPr lang="pt-BR" sz="1600" dirty="0" smtClean="0">
                <a:solidFill>
                  <a:srgbClr val="FF6A05"/>
                </a:solidFill>
              </a:rPr>
              <a:t>”, dutos terrestres e refinarias. </a:t>
            </a: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7107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020272" y="5085184"/>
            <a:ext cx="136815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07504" y="-66293"/>
            <a:ext cx="9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Dispêndios nacionais em pesquisa e desenvolvimento (P&amp;D) de países selecionados, </a:t>
            </a:r>
            <a:r>
              <a:rPr lang="pt-BR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2000-2011</a:t>
            </a:r>
            <a:endParaRPr lang="pt-BR" sz="24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23528" y="586798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Fonte(s): </a:t>
            </a:r>
            <a:r>
              <a:rPr lang="pt-BR" sz="900" dirty="0" err="1" smtClean="0"/>
              <a:t>Organisation</a:t>
            </a:r>
            <a:r>
              <a:rPr lang="pt-BR" sz="900" dirty="0" smtClean="0"/>
              <a:t> for </a:t>
            </a:r>
            <a:r>
              <a:rPr lang="pt-BR" sz="900" dirty="0" err="1" smtClean="0"/>
              <a:t>Economic</a:t>
            </a:r>
            <a:r>
              <a:rPr lang="pt-BR" sz="900" dirty="0" smtClean="0"/>
              <a:t> </a:t>
            </a:r>
            <a:r>
              <a:rPr lang="pt-BR" sz="900" dirty="0" err="1" smtClean="0"/>
              <a:t>Co-operation</a:t>
            </a:r>
            <a:r>
              <a:rPr lang="pt-BR" sz="900" dirty="0" smtClean="0"/>
              <a:t> </a:t>
            </a:r>
            <a:r>
              <a:rPr lang="pt-BR" sz="900" dirty="0" err="1" smtClean="0"/>
              <a:t>and</a:t>
            </a:r>
            <a:r>
              <a:rPr lang="pt-BR" sz="900" dirty="0" smtClean="0"/>
              <a:t> </a:t>
            </a:r>
            <a:r>
              <a:rPr lang="pt-BR" sz="900" dirty="0" err="1" smtClean="0"/>
              <a:t>Development</a:t>
            </a:r>
            <a:r>
              <a:rPr lang="pt-BR" sz="900" dirty="0" smtClean="0"/>
              <a:t> (OECD), </a:t>
            </a:r>
            <a:r>
              <a:rPr lang="pt-BR" sz="900" dirty="0" err="1" smtClean="0"/>
              <a:t>Main</a:t>
            </a:r>
            <a:r>
              <a:rPr lang="pt-BR" sz="900" dirty="0" smtClean="0"/>
              <a:t> </a:t>
            </a:r>
            <a:r>
              <a:rPr lang="pt-BR" sz="900" dirty="0" err="1" smtClean="0"/>
              <a:t>Science</a:t>
            </a:r>
            <a:r>
              <a:rPr lang="pt-BR" sz="900" dirty="0" smtClean="0"/>
              <a:t> </a:t>
            </a:r>
            <a:r>
              <a:rPr lang="pt-BR" sz="900" dirty="0" err="1" smtClean="0"/>
              <a:t>and</a:t>
            </a:r>
            <a:r>
              <a:rPr lang="pt-BR" sz="900" dirty="0" smtClean="0"/>
              <a:t> </a:t>
            </a:r>
            <a:r>
              <a:rPr lang="pt-BR" sz="900" dirty="0" err="1" smtClean="0"/>
              <a:t>Technology</a:t>
            </a:r>
            <a:r>
              <a:rPr lang="pt-BR" sz="900" dirty="0" smtClean="0"/>
              <a:t> </a:t>
            </a:r>
            <a:r>
              <a:rPr lang="pt-BR" sz="900" dirty="0" err="1" smtClean="0"/>
              <a:t>Indicators</a:t>
            </a:r>
            <a:r>
              <a:rPr lang="pt-BR" sz="900" dirty="0" smtClean="0"/>
              <a:t>, 2013/1 e Brasil: Coordenação-Geral de Indicadores (CGIN) - ASCAV/SEXEC - Ministério da Ciência, Tecnologia e Inovação (MCTI).</a:t>
            </a:r>
            <a:endParaRPr lang="pt-BR" sz="900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323529" y="884640"/>
          <a:ext cx="8640962" cy="4920624"/>
        </p:xfrm>
        <a:graphic>
          <a:graphicData uri="http://schemas.openxmlformats.org/drawingml/2006/table">
            <a:tbl>
              <a:tblPr/>
              <a:tblGrid>
                <a:gridCol w="1056768"/>
                <a:gridCol w="630349"/>
                <a:gridCol w="630349"/>
                <a:gridCol w="630349"/>
                <a:gridCol w="630349"/>
                <a:gridCol w="630349"/>
                <a:gridCol w="630349"/>
                <a:gridCol w="630349"/>
                <a:gridCol w="630349"/>
                <a:gridCol w="630349"/>
                <a:gridCol w="630349"/>
                <a:gridCol w="640352"/>
                <a:gridCol w="640352"/>
              </a:tblGrid>
              <a:tr h="310776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País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2000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/>
                        <a:t>2001</a:t>
                      </a:r>
                      <a:endParaRPr lang="pt-BR" sz="140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2002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2003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2004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2005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2006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2007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2008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2009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2010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2011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9AB4DA"/>
                    </a:solidFill>
                  </a:tcPr>
                </a:tc>
              </a:tr>
              <a:tr h="310776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Africa do Sul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</a:tr>
              <a:tr h="31077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Alemanha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52,3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54,4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56,7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59,4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61,3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64,3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70,1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74,0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82,0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82,4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86,3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93,1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Argentina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</a:tr>
              <a:tr h="197048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Austrália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9,9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11,7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15,5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19,1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20,6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-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</a:tr>
              <a:tr h="166748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Brasil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12,5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13,2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13,0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13,1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13,4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15,4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17,1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20,3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22,2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23,4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25,3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27,6</a:t>
                      </a:r>
                      <a:endParaRPr lang="pt-BR" sz="1400" dirty="0">
                        <a:solidFill>
                          <a:srgbClr val="FF0000"/>
                        </a:solidFill>
                      </a:endParaRP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</a:tr>
              <a:tr h="166748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Canadá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16,7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19,0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19,1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20,1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21,7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23,1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24,1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24,8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24,9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24,7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24,7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24,3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</a:tr>
              <a:tr h="170560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China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27,2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31,7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39,6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47,1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57,8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71,1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86,6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102,3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120,7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154,0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178,2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208,2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</a:tr>
              <a:tr h="310776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Cingapura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6,7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6,1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7,1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</a:tr>
              <a:tr h="166748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Coréia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18,6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21,3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22,5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24,0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27,9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30,6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35,3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40,7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43,9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46,7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52,8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59,9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</a:tr>
              <a:tr h="310776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Espanha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7,8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8,4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9,8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10,9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11,8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13,3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16,0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18,3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20,4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20,4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20,2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19,8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</a:tr>
              <a:tr h="1667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EUA</a:t>
                      </a:r>
                      <a:endParaRPr lang="pt-BR" sz="1400" dirty="0"/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268,1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278,2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277,1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289,7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300,3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325,9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353,3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380,1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406,3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405,1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408,7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415,2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</a:tr>
              <a:tr h="166748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França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33,0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35,8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38,2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36,9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38,0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39,2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41,9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44,0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46,5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49,5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49,9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51,9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</a:tr>
              <a:tr h="166748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Itália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15,2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16,8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17,3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17,3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17,5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18,0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20,2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22,3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24,1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24,5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24,5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24,8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</a:tr>
              <a:tr h="310776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Japão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98,7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103,7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108,2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112,2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117,6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128,7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138,3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147,7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148,7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136,0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139,6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146,5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</a:tr>
              <a:tr h="166748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México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5,3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5,5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5,7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6,6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7,0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7,9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8,2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</a:tr>
              <a:tr h="166748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Portugal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1,8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4,3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4,0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</a:tr>
              <a:tr h="310776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Reino Unido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27,9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29,2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30,6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31,0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32,0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34,1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37,0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38,7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39,4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39,2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39,5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39,6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1F1"/>
                    </a:solidFill>
                  </a:tcPr>
                </a:tc>
              </a:tr>
              <a:tr h="166748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Rússia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10,5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12,6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14,6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17,2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17,0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18,1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22,9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26,6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30,1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34,2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/>
                        <a:t>33,4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35,0</a:t>
                      </a:r>
                    </a:p>
                  </a:txBody>
                  <a:tcPr marL="7703" marR="7703" marT="7703" marB="77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CBE6"/>
                    </a:solidFill>
                  </a:tcPr>
                </a:tc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6480720" y="631721"/>
            <a:ext cx="266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(em bilhões de </a:t>
            </a:r>
            <a:r>
              <a:rPr lang="pt-BR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US$ correntes de PPC</a:t>
            </a:r>
            <a:r>
              <a:rPr lang="pt-BR" sz="1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Corrosão e Degradação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95536" y="1352957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Estudos em campo controlado de revestimentos anticorrosivos associados a técnicas de proteção catódica em tubulações enterradas a partir de técnicas eletroquímicas, analíticas e microanalíticas</a:t>
            </a:r>
            <a:r>
              <a:rPr lang="pt-BR" sz="1600" dirty="0" smtClean="0">
                <a:solidFill>
                  <a:srgbClr val="FF0000"/>
                </a:solidFill>
              </a:rPr>
              <a:t>. </a:t>
            </a:r>
          </a:p>
          <a:p>
            <a:endParaRPr lang="pt-BR" sz="1600" dirty="0" smtClean="0"/>
          </a:p>
          <a:p>
            <a:r>
              <a:rPr lang="pt-BR" sz="1600" dirty="0" smtClean="0"/>
              <a:t>• Avaliação de desempenho de inibidores de corrosão para o setor de óleo &amp; gás em condições normais e de alta pressão e temperatura relacionadas ao pré-sal.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Técnicas de microscopia eletrônica de varredura de alta definição e de força atômica para caracterização de processos corrosivos.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Estudos de corrosão atmosférica de materiais e revestimentos através de exposição em câmaras de névoa salina, SO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, umidade relativa saturada (</a:t>
            </a:r>
            <a:r>
              <a:rPr lang="pt-BR" sz="1600" dirty="0" err="1" smtClean="0"/>
              <a:t>U.R.</a:t>
            </a:r>
            <a:r>
              <a:rPr lang="pt-BR" sz="1600" dirty="0" smtClean="0"/>
              <a:t> 100%) e UV (ultravioleta).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Desenvolvimento de combustíveis de referencia para avaliação do desempenho de materiais e produtos.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Desenvolvimento de metodologias de monitoramente dos processos de degradação e corrosão de materiais e produtos</a:t>
            </a:r>
            <a:r>
              <a:rPr lang="pt-BR" sz="1600" dirty="0" smtClean="0"/>
              <a:t>. </a:t>
            </a:r>
            <a:endParaRPr lang="pt-BR" sz="1600" dirty="0" smtClean="0">
              <a:solidFill>
                <a:srgbClr val="FF0000"/>
              </a:solidFill>
            </a:endParaRP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Corrosão e Degradação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95536" y="1385481"/>
            <a:ext cx="8748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Avaliação da compatibilidade de materiais e produtos através de novas tecnologias "</a:t>
            </a:r>
            <a:r>
              <a:rPr lang="pt-BR" sz="1600" dirty="0" err="1" smtClean="0"/>
              <a:t>in-situ</a:t>
            </a:r>
            <a:r>
              <a:rPr lang="pt-BR" sz="1600" dirty="0" smtClean="0"/>
              <a:t>".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Desenvolvimento de aditivos antioxidantes, anticorrosivos e </a:t>
            </a:r>
            <a:r>
              <a:rPr lang="pt-BR" sz="1600" dirty="0" err="1" smtClean="0">
                <a:solidFill>
                  <a:srgbClr val="FF6A05"/>
                </a:solidFill>
              </a:rPr>
              <a:t>anticongelantes</a:t>
            </a:r>
            <a:r>
              <a:rPr lang="pt-BR" sz="1600" dirty="0" smtClean="0">
                <a:solidFill>
                  <a:srgbClr val="FF6A05"/>
                </a:solidFill>
              </a:rPr>
              <a:t>. </a:t>
            </a:r>
          </a:p>
          <a:p>
            <a:endParaRPr lang="pt-BR" sz="1600" dirty="0" smtClean="0">
              <a:solidFill>
                <a:srgbClr val="FF6A05"/>
              </a:solidFill>
            </a:endParaRPr>
          </a:p>
          <a:p>
            <a:r>
              <a:rPr lang="pt-BR" sz="1600" dirty="0" smtClean="0">
                <a:solidFill>
                  <a:srgbClr val="FF6A05"/>
                </a:solidFill>
              </a:rPr>
              <a:t>• Desenvolvimento e aplicação de aditivos para a indústria de combustíveis. </a:t>
            </a: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Biomassas / Gaseificação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95536" y="1355284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Processos para produção de biomassa de microalgas aplicáveis a cosméticos, produtos veterinários e </a:t>
            </a:r>
            <a:r>
              <a:rPr lang="pt-BR" sz="1600" dirty="0" err="1" smtClean="0">
                <a:solidFill>
                  <a:srgbClr val="FF6A05"/>
                </a:solidFill>
              </a:rPr>
              <a:t>nutracêuticos</a:t>
            </a:r>
            <a:r>
              <a:rPr lang="pt-BR" sz="1600" dirty="0" smtClean="0">
                <a:solidFill>
                  <a:srgbClr val="FF6A05"/>
                </a:solidFill>
              </a:rPr>
              <a:t>. </a:t>
            </a:r>
          </a:p>
          <a:p>
            <a:endParaRPr lang="pt-BR" sz="1600" dirty="0" smtClean="0"/>
          </a:p>
          <a:p>
            <a:r>
              <a:rPr lang="pt-BR" sz="1600" dirty="0" smtClean="0"/>
              <a:t>• Desenvolvimento e avaliação de novos combustíveis.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Processos de gaseificação. </a:t>
            </a: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20688"/>
            <a:ext cx="9144000" cy="50405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8"/>
          <p:cNvSpPr txBox="1">
            <a:spLocks noChangeArrowheads="1"/>
          </p:cNvSpPr>
          <p:nvPr/>
        </p:nvSpPr>
        <p:spPr bwMode="auto">
          <a:xfrm>
            <a:off x="0" y="6206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itchFamily="34" charset="0"/>
              </a:rPr>
              <a:t>Biocombustíveis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16632"/>
            <a:ext cx="9144000" cy="5040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95536" y="1355284"/>
            <a:ext cx="79928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6A05"/>
                </a:solidFill>
              </a:rPr>
              <a:t>• Processos para produção de biocombustíveis a partir da biomassa de microalgas.</a:t>
            </a:r>
          </a:p>
          <a:p>
            <a:endParaRPr lang="pt-BR" sz="1600" dirty="0" smtClean="0"/>
          </a:p>
          <a:p>
            <a:r>
              <a:rPr lang="pt-BR" sz="1600" dirty="0" smtClean="0"/>
              <a:t>• Processamento e caracterização de biocombustíveis e combustíveis </a:t>
            </a:r>
            <a:r>
              <a:rPr lang="pt-BR" sz="1600" dirty="0" err="1" smtClean="0"/>
              <a:t>não-convencionais</a:t>
            </a:r>
            <a:r>
              <a:rPr lang="pt-BR" sz="1600" dirty="0" smtClean="0"/>
              <a:t> (lenha, carvão vegetal, biodiesel, etanol, biogás, “</a:t>
            </a:r>
            <a:r>
              <a:rPr lang="pt-BR" sz="1600" dirty="0" err="1" smtClean="0"/>
              <a:t>shale</a:t>
            </a:r>
            <a:r>
              <a:rPr lang="pt-BR" sz="1600" dirty="0" smtClean="0"/>
              <a:t> gás” etc.).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Processamento e caracterização de combustíveis convencionais (diesel, gasolina, gás natural, GLP etc.).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Otimização de metodologias de avaliação e caracterização de combustíveis. </a:t>
            </a:r>
            <a:endParaRPr lang="pt-BR" sz="1600" dirty="0" smtClean="0">
              <a:solidFill>
                <a:srgbClr val="FF0000"/>
              </a:solidFill>
            </a:endParaRPr>
          </a:p>
          <a:p>
            <a:endParaRPr lang="pt-BR" sz="1600" dirty="0" smtClean="0"/>
          </a:p>
          <a:p>
            <a:r>
              <a:rPr lang="pt-BR" sz="1600" dirty="0" smtClean="0"/>
              <a:t>• </a:t>
            </a:r>
            <a:r>
              <a:rPr lang="pt-BR" sz="1600" dirty="0" smtClean="0">
                <a:solidFill>
                  <a:srgbClr val="FF6A05"/>
                </a:solidFill>
              </a:rPr>
              <a:t>Desenvolvimento e avaliação de novos combustíveis. </a:t>
            </a: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0" y="4462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  <a:latin typeface="Calibri" pitchFamily="34" charset="0"/>
              </a:rPr>
              <a:t>Tecnologia Química Industrial</a:t>
            </a:r>
            <a:endParaRPr lang="pt-BR" sz="3200" b="1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27984" y="2637235"/>
            <a:ext cx="4248150" cy="2663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1" eaLnBrk="0" hangingPunct="0">
              <a:lnSpc>
                <a:spcPct val="150000"/>
              </a:lnSpc>
              <a:defRPr/>
            </a:pPr>
            <a:r>
              <a:rPr lang="pt-BR" b="1" kern="0" dirty="0">
                <a:solidFill>
                  <a:srgbClr val="003366"/>
                </a:solidFill>
                <a:ea typeface="+mj-ea"/>
                <a:cs typeface="+mn-cs"/>
              </a:rPr>
              <a:t>Instituto Nacional de Tecnologia</a:t>
            </a:r>
          </a:p>
          <a:p>
            <a:pPr lvl="1" eaLnBrk="0" hangingPunct="0">
              <a:lnSpc>
                <a:spcPct val="150000"/>
              </a:lnSpc>
              <a:defRPr/>
            </a:pPr>
            <a:r>
              <a:rPr lang="pt-BR" kern="0" dirty="0">
                <a:solidFill>
                  <a:srgbClr val="003366"/>
                </a:solidFill>
                <a:ea typeface="+mj-ea"/>
                <a:cs typeface="+mn-cs"/>
              </a:rPr>
              <a:t>Av. Venezuela, 82</a:t>
            </a:r>
          </a:p>
          <a:p>
            <a:pPr lvl="1" eaLnBrk="0" hangingPunct="0">
              <a:lnSpc>
                <a:spcPct val="150000"/>
              </a:lnSpc>
              <a:defRPr/>
            </a:pPr>
            <a:r>
              <a:rPr lang="pt-BR" kern="0" dirty="0">
                <a:solidFill>
                  <a:srgbClr val="003366"/>
                </a:solidFill>
                <a:ea typeface="+mj-ea"/>
                <a:cs typeface="+mn-cs"/>
              </a:rPr>
              <a:t>Rio de Janeiro – RJ</a:t>
            </a:r>
          </a:p>
          <a:p>
            <a:pPr lvl="1" eaLnBrk="0" hangingPunct="0">
              <a:lnSpc>
                <a:spcPct val="150000"/>
              </a:lnSpc>
              <a:defRPr/>
            </a:pPr>
            <a:r>
              <a:rPr lang="pt-BR" kern="0" dirty="0" err="1">
                <a:solidFill>
                  <a:srgbClr val="003366"/>
                </a:solidFill>
                <a:ea typeface="+mj-ea"/>
                <a:cs typeface="+mn-cs"/>
              </a:rPr>
              <a:t>Tel</a:t>
            </a:r>
            <a:r>
              <a:rPr lang="pt-BR" kern="0" dirty="0">
                <a:solidFill>
                  <a:srgbClr val="003366"/>
                </a:solidFill>
                <a:ea typeface="+mj-ea"/>
                <a:cs typeface="+mn-cs"/>
              </a:rPr>
              <a:t>: 21 2123-2718</a:t>
            </a:r>
          </a:p>
          <a:p>
            <a:pPr lvl="1" eaLnBrk="0" hangingPunct="0">
              <a:lnSpc>
                <a:spcPct val="150000"/>
              </a:lnSpc>
              <a:defRPr/>
            </a:pPr>
            <a:r>
              <a:rPr lang="pt-BR" kern="0" dirty="0">
                <a:solidFill>
                  <a:srgbClr val="003366"/>
                </a:solidFill>
                <a:ea typeface="+mj-ea"/>
                <a:cs typeface="+mn-cs"/>
              </a:rPr>
              <a:t>Email: </a:t>
            </a:r>
            <a:r>
              <a:rPr lang="pt-BR" b="1" kern="0" dirty="0">
                <a:solidFill>
                  <a:srgbClr val="FF6600"/>
                </a:solidFill>
                <a:ea typeface="+mj-ea"/>
                <a:cs typeface="+mn-cs"/>
                <a:hlinkClick r:id="rId2"/>
              </a:rPr>
              <a:t>vicente.landim@int.gov.br</a:t>
            </a:r>
            <a:endParaRPr lang="pt-BR" b="1" kern="0" dirty="0">
              <a:solidFill>
                <a:srgbClr val="FF6600"/>
              </a:solidFill>
              <a:ea typeface="+mj-ea"/>
              <a:cs typeface="+mn-cs"/>
            </a:endParaRPr>
          </a:p>
          <a:p>
            <a:pPr lvl="1" eaLnBrk="0" hangingPunct="0">
              <a:lnSpc>
                <a:spcPct val="150000"/>
              </a:lnSpc>
              <a:defRPr/>
            </a:pPr>
            <a:r>
              <a:rPr lang="pt-BR" kern="0" dirty="0">
                <a:solidFill>
                  <a:srgbClr val="003366"/>
                </a:solidFill>
                <a:ea typeface="+mj-ea"/>
                <a:cs typeface="+mn-cs"/>
              </a:rPr>
              <a:t>Site: </a:t>
            </a:r>
            <a:r>
              <a:rPr lang="pt-BR" b="1" kern="0" dirty="0">
                <a:solidFill>
                  <a:srgbClr val="003366"/>
                </a:solidFill>
                <a:ea typeface="+mj-ea"/>
                <a:cs typeface="+mn-cs"/>
                <a:hlinkClick r:id="rId3"/>
              </a:rPr>
              <a:t>www.int.gov.br</a:t>
            </a:r>
            <a:r>
              <a:rPr lang="pt-BR" b="1" kern="0" dirty="0">
                <a:solidFill>
                  <a:srgbClr val="003366"/>
                </a:solidFill>
                <a:ea typeface="+mj-ea"/>
                <a:cs typeface="+mn-cs"/>
              </a:rPr>
              <a:t> </a:t>
            </a:r>
          </a:p>
          <a:p>
            <a:pPr lvl="1" eaLnBrk="0" hangingPunct="0">
              <a:lnSpc>
                <a:spcPct val="150000"/>
              </a:lnSpc>
              <a:defRPr/>
            </a:pPr>
            <a:endParaRPr lang="pt-BR" kern="0" dirty="0">
              <a:solidFill>
                <a:srgbClr val="003366"/>
              </a:solidFill>
              <a:ea typeface="+mj-ea"/>
              <a:cs typeface="+mn-cs"/>
            </a:endParaRPr>
          </a:p>
          <a:p>
            <a:pPr lvl="1" eaLnBrk="0" hangingPunct="0">
              <a:lnSpc>
                <a:spcPct val="150000"/>
              </a:lnSpc>
              <a:defRPr/>
            </a:pPr>
            <a:endParaRPr lang="pt-BR" kern="0" dirty="0">
              <a:solidFill>
                <a:srgbClr val="003366"/>
              </a:solidFill>
              <a:ea typeface="+mj-ea"/>
              <a:cs typeface="+mn-cs"/>
            </a:endParaRPr>
          </a:p>
          <a:p>
            <a:pPr lvl="1" eaLnBrk="0" hangingPunct="0">
              <a:lnSpc>
                <a:spcPct val="150000"/>
              </a:lnSpc>
              <a:defRPr/>
            </a:pPr>
            <a:endParaRPr lang="pt-BR" kern="0" dirty="0">
              <a:solidFill>
                <a:srgbClr val="003366"/>
              </a:solidFill>
              <a:ea typeface="+mj-ea"/>
              <a:cs typeface="+mn-cs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pt-BR" kern="0" dirty="0">
              <a:solidFill>
                <a:srgbClr val="003366"/>
              </a:solidFill>
              <a:ea typeface="+mj-ea"/>
              <a:cs typeface="+mn-cs"/>
            </a:endParaRPr>
          </a:p>
          <a:p>
            <a:pPr lvl="1" eaLnBrk="0" hangingPunct="0">
              <a:lnSpc>
                <a:spcPct val="150000"/>
              </a:lnSpc>
              <a:defRPr/>
            </a:pPr>
            <a:endParaRPr lang="pt-BR" kern="0" dirty="0">
              <a:solidFill>
                <a:srgbClr val="003366"/>
              </a:solidFill>
              <a:ea typeface="+mj-ea"/>
              <a:cs typeface="+mn-cs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pt-BR" kern="0" dirty="0">
              <a:solidFill>
                <a:srgbClr val="003366"/>
              </a:solidFill>
              <a:ea typeface="+mj-ea"/>
              <a:cs typeface="+mn-cs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pt-BR" kern="0" dirty="0">
              <a:solidFill>
                <a:srgbClr val="003366"/>
              </a:solidFill>
              <a:ea typeface="+mj-ea"/>
              <a:cs typeface="+mn-cs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pt-BR" kern="0" dirty="0">
              <a:solidFill>
                <a:srgbClr val="003366"/>
              </a:solidFill>
              <a:ea typeface="+mj-ea"/>
              <a:cs typeface="+mn-cs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pt-BR" kern="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n-cs"/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4427984" y="2781697"/>
            <a:ext cx="0" cy="23749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12" descr="esfera.png"/>
          <p:cNvPicPr>
            <a:picLocks noChangeAspect="1"/>
          </p:cNvPicPr>
          <p:nvPr/>
        </p:nvPicPr>
        <p:blipFill>
          <a:blip r:embed="rId4" cstate="print"/>
          <a:srcRect l="4726" t="39903" r="59834" b="22295"/>
          <a:stretch>
            <a:fillRect/>
          </a:stretch>
        </p:blipFill>
        <p:spPr bwMode="auto">
          <a:xfrm>
            <a:off x="759790" y="3284984"/>
            <a:ext cx="258807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115616" y="2636912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24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Muito obrigado!</a:t>
            </a:r>
            <a:endParaRPr lang="pt-BR" sz="2400" b="1" dirty="0">
              <a:solidFill>
                <a:srgbClr val="00206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7" name="Imagem 6" descr="fundo_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71400"/>
            <a:ext cx="9144000" cy="22783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/>
          <p:cNvSpPr txBox="1">
            <a:spLocks noChangeArrowheads="1"/>
          </p:cNvSpPr>
          <p:nvPr/>
        </p:nvSpPr>
        <p:spPr bwMode="auto">
          <a:xfrm>
            <a:off x="755650" y="1411387"/>
            <a:ext cx="511175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spcBef>
                <a:spcPct val="50000"/>
              </a:spcBef>
            </a:pPr>
            <a:r>
              <a:rPr lang="pt-BR" sz="1600" dirty="0">
                <a:solidFill>
                  <a:srgbClr val="002060"/>
                </a:solidFill>
              </a:rPr>
              <a:t>1 – O MEV convencional com filamento de tungstênio permite a obtenção de imagens com ampliações de até 50.000 X e espectros de microanálise química por EDS (energia dispersiva de raios X).</a:t>
            </a:r>
          </a:p>
          <a:p>
            <a:pPr eaLnBrk="0" hangingPunct="0">
              <a:spcBef>
                <a:spcPct val="50000"/>
              </a:spcBef>
            </a:pPr>
            <a:endParaRPr lang="pt-BR" sz="16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pt-BR" sz="1600" dirty="0">
                <a:solidFill>
                  <a:srgbClr val="002060"/>
                </a:solidFill>
              </a:rPr>
              <a:t>2 – O MEV-FEG de alta resolução com canhão de emissão de elétrons por campo elétrico </a:t>
            </a:r>
            <a:r>
              <a:rPr lang="pt-BR" sz="1600" dirty="0" smtClean="0">
                <a:solidFill>
                  <a:srgbClr val="002060"/>
                </a:solidFill>
              </a:rPr>
              <a:t>(“</a:t>
            </a:r>
            <a:r>
              <a:rPr lang="pt-BR" sz="1600" dirty="0" err="1">
                <a:solidFill>
                  <a:srgbClr val="002060"/>
                </a:solidFill>
              </a:rPr>
              <a:t>field</a:t>
            </a:r>
            <a:r>
              <a:rPr lang="pt-BR" sz="1600" dirty="0">
                <a:solidFill>
                  <a:srgbClr val="002060"/>
                </a:solidFill>
              </a:rPr>
              <a:t> </a:t>
            </a:r>
            <a:r>
              <a:rPr lang="pt-BR" sz="1600" dirty="0" err="1">
                <a:solidFill>
                  <a:srgbClr val="002060"/>
                </a:solidFill>
              </a:rPr>
              <a:t>emission</a:t>
            </a:r>
            <a:r>
              <a:rPr lang="pt-BR" sz="1600" dirty="0">
                <a:solidFill>
                  <a:srgbClr val="002060"/>
                </a:solidFill>
              </a:rPr>
              <a:t> </a:t>
            </a:r>
            <a:r>
              <a:rPr lang="pt-BR" sz="1600" dirty="0" err="1">
                <a:solidFill>
                  <a:srgbClr val="002060"/>
                </a:solidFill>
              </a:rPr>
              <a:t>gun</a:t>
            </a:r>
            <a:r>
              <a:rPr lang="pt-BR" sz="1600" dirty="0">
                <a:solidFill>
                  <a:srgbClr val="002060"/>
                </a:solidFill>
              </a:rPr>
              <a:t>”) permite obter imagens com ampliações de até 50.000 X, espectros de EDS e WDS (microanálise  química por   comprimento de onda de raios X: mais demorada, porém mais precisa) e a indexação cristalográfica por difração de elétrons retroespalhados  EBSD </a:t>
            </a:r>
            <a:r>
              <a:rPr lang="pt-BR" sz="1600" dirty="0" smtClean="0">
                <a:solidFill>
                  <a:srgbClr val="002060"/>
                </a:solidFill>
              </a:rPr>
              <a:t>(“</a:t>
            </a:r>
            <a:r>
              <a:rPr lang="pt-BR" sz="1600" dirty="0" err="1">
                <a:solidFill>
                  <a:srgbClr val="002060"/>
                </a:solidFill>
              </a:rPr>
              <a:t>electron</a:t>
            </a:r>
            <a:r>
              <a:rPr lang="pt-BR" sz="1600" dirty="0">
                <a:solidFill>
                  <a:srgbClr val="002060"/>
                </a:solidFill>
              </a:rPr>
              <a:t> </a:t>
            </a:r>
            <a:r>
              <a:rPr lang="pt-BR" sz="1600" dirty="0" err="1">
                <a:solidFill>
                  <a:srgbClr val="002060"/>
                </a:solidFill>
              </a:rPr>
              <a:t>back</a:t>
            </a:r>
            <a:r>
              <a:rPr lang="pt-BR" sz="1600" dirty="0">
                <a:solidFill>
                  <a:srgbClr val="002060"/>
                </a:solidFill>
              </a:rPr>
              <a:t> </a:t>
            </a:r>
            <a:r>
              <a:rPr lang="pt-BR" sz="1600" dirty="0" err="1">
                <a:solidFill>
                  <a:srgbClr val="002060"/>
                </a:solidFill>
              </a:rPr>
              <a:t>scattering</a:t>
            </a:r>
            <a:r>
              <a:rPr lang="pt-BR" sz="1600" dirty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diffraction</a:t>
            </a:r>
            <a:r>
              <a:rPr lang="pt-BR" sz="1600" dirty="0" smtClean="0">
                <a:solidFill>
                  <a:srgbClr val="002060"/>
                </a:solidFill>
              </a:rPr>
              <a:t>”). </a:t>
            </a:r>
            <a:r>
              <a:rPr lang="pt-BR" sz="1600" dirty="0">
                <a:solidFill>
                  <a:srgbClr val="002060"/>
                </a:solidFill>
              </a:rPr>
              <a:t>Destina-se a análises mais complexas.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84213" y="169962"/>
            <a:ext cx="78486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kern="0" dirty="0">
                <a:solidFill>
                  <a:srgbClr val="002060"/>
                </a:solidFill>
                <a:cs typeface="+mn-cs"/>
              </a:rPr>
              <a:t>Centro de Caracterização em Nanotecnologia (CENANO) </a:t>
            </a:r>
          </a:p>
          <a:p>
            <a:pPr>
              <a:defRPr/>
            </a:pPr>
            <a:endParaRPr lang="pt-BR" sz="28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56324" name="Rectangle 13"/>
          <p:cNvSpPr>
            <a:spLocks noChangeArrowheads="1"/>
          </p:cNvSpPr>
          <p:nvPr/>
        </p:nvSpPr>
        <p:spPr bwMode="auto">
          <a:xfrm>
            <a:off x="6227763" y="2813149"/>
            <a:ext cx="2017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000"/>
              <a:t>1 - MEV convencionall.</a:t>
            </a:r>
            <a:r>
              <a:rPr lang="pt-BR"/>
              <a:t> </a:t>
            </a:r>
          </a:p>
        </p:txBody>
      </p:sp>
      <p:sp>
        <p:nvSpPr>
          <p:cNvPr id="56325" name="Rectangle 20"/>
          <p:cNvSpPr>
            <a:spLocks noChangeArrowheads="1"/>
          </p:cNvSpPr>
          <p:nvPr/>
        </p:nvSpPr>
        <p:spPr bwMode="auto">
          <a:xfrm>
            <a:off x="6227763" y="5199162"/>
            <a:ext cx="19970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/>
              <a:t>2 - MEV-FEG (alta resolução).</a:t>
            </a:r>
          </a:p>
        </p:txBody>
      </p:sp>
      <p:sp>
        <p:nvSpPr>
          <p:cNvPr id="10" name="Triângulo isósceles 9">
            <a:hlinkClick r:id="" action="ppaction://hlinkshowjump?jump=nextslide"/>
          </p:cNvPr>
          <p:cNvSpPr/>
          <p:nvPr/>
        </p:nvSpPr>
        <p:spPr>
          <a:xfrm rot="5400000" flipH="1">
            <a:off x="8532813" y="33188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539750" y="40332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6329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cenano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980058"/>
            <a:ext cx="2602992" cy="1956816"/>
          </a:xfrm>
          <a:prstGeom prst="rect">
            <a:avLst/>
          </a:prstGeom>
        </p:spPr>
      </p:pic>
      <p:pic>
        <p:nvPicPr>
          <p:cNvPr id="13" name="Imagem 12" descr="cenano-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3284314"/>
            <a:ext cx="2529840" cy="19019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4213" y="139502"/>
            <a:ext cx="78486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kern="0" dirty="0">
                <a:solidFill>
                  <a:srgbClr val="002060"/>
                </a:solidFill>
                <a:cs typeface="+mn-cs"/>
              </a:rPr>
              <a:t>Centro de Caracterização em Nanotecnologia (CENANO) </a:t>
            </a:r>
          </a:p>
          <a:p>
            <a:pPr>
              <a:defRPr/>
            </a:pPr>
            <a:endParaRPr lang="pt-BR" sz="28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57346" name="Retângulo 5"/>
          <p:cNvSpPr>
            <a:spLocks noChangeArrowheads="1"/>
          </p:cNvSpPr>
          <p:nvPr/>
        </p:nvSpPr>
        <p:spPr bwMode="auto">
          <a:xfrm>
            <a:off x="755650" y="1380927"/>
            <a:ext cx="43211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>
                <a:solidFill>
                  <a:srgbClr val="002060"/>
                </a:solidFill>
              </a:rPr>
              <a:t>3 - XPS (X-Ray photoelectron spectroscopy) é um equipamento de espectroscopia de fotoelétrons por raios X: utiliza uma fonte de raios X que incide sobre uma amostra, gerando fotoelétrons que são capturados e processados para gerar um espectro de composição química numa camada muito superficial do material (cerca de 100 nm), ao contrário do MEV/EDS que executa análises bem mais profundas. </a:t>
            </a:r>
          </a:p>
        </p:txBody>
      </p:sp>
      <p:sp>
        <p:nvSpPr>
          <p:cNvPr id="57347" name="Rectangle 18"/>
          <p:cNvSpPr>
            <a:spLocks noChangeArrowheads="1"/>
          </p:cNvSpPr>
          <p:nvPr/>
        </p:nvSpPr>
        <p:spPr bwMode="auto">
          <a:xfrm>
            <a:off x="5580063" y="3757414"/>
            <a:ext cx="720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/>
              <a:t>3 - XPS.</a:t>
            </a:r>
          </a:p>
        </p:txBody>
      </p:sp>
      <p:sp>
        <p:nvSpPr>
          <p:cNvPr id="9" name="Retângulo 8"/>
          <p:cNvSpPr/>
          <p:nvPr/>
        </p:nvSpPr>
        <p:spPr>
          <a:xfrm>
            <a:off x="539750" y="372864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Triângulo isósceles 9">
            <a:hlinkClick r:id="" action="ppaction://hlinkshowjump?jump=previousslide"/>
          </p:cNvPr>
          <p:cNvSpPr/>
          <p:nvPr/>
        </p:nvSpPr>
        <p:spPr>
          <a:xfrm rot="16200000">
            <a:off x="8388350" y="301427"/>
            <a:ext cx="287337" cy="287338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cenano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309638"/>
            <a:ext cx="3182112" cy="23896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346153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8613" name="CaixaDeTexto 11"/>
          <p:cNvSpPr txBox="1">
            <a:spLocks noChangeArrowheads="1"/>
          </p:cNvSpPr>
          <p:nvPr/>
        </p:nvSpPr>
        <p:spPr bwMode="auto">
          <a:xfrm>
            <a:off x="1325563" y="1227712"/>
            <a:ext cx="3030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/>
              <a:t>Sala de Microscopia </a:t>
            </a:r>
            <a:endParaRPr lang="pt-BR" sz="1200"/>
          </a:p>
          <a:p>
            <a:r>
              <a:rPr lang="pt-BR" sz="1200"/>
              <a:t>Analisador de Imagem e Microscópios</a:t>
            </a:r>
          </a:p>
        </p:txBody>
      </p:sp>
      <p:sp>
        <p:nvSpPr>
          <p:cNvPr id="68616" name="CaixaDeTexto 11"/>
          <p:cNvSpPr txBox="1">
            <a:spLocks noChangeArrowheads="1"/>
          </p:cNvSpPr>
          <p:nvPr/>
        </p:nvSpPr>
        <p:spPr bwMode="auto">
          <a:xfrm>
            <a:off x="5219700" y="1227712"/>
            <a:ext cx="3030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/>
              <a:t>Sala de Preparação de Amostras</a:t>
            </a:r>
          </a:p>
          <a:p>
            <a:r>
              <a:rPr lang="pt-BR" sz="1200"/>
              <a:t>Lixamento e Polimento</a:t>
            </a:r>
          </a:p>
        </p:txBody>
      </p:sp>
      <p:sp>
        <p:nvSpPr>
          <p:cNvPr id="14" name="Triângulo isósceles 13">
            <a:hlinkClick r:id="" action="ppaction://hlinkshowjump?jump=nextslide"/>
          </p:cNvPr>
          <p:cNvSpPr/>
          <p:nvPr/>
        </p:nvSpPr>
        <p:spPr>
          <a:xfrm rot="5400000" flipH="1">
            <a:off x="8532813" y="46511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60317"/>
            <a:ext cx="71281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Caracterização de Propriedades Mecânicas e Microestruturais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LACPM)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13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49528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 descr="lacpm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8796" y="1821912"/>
            <a:ext cx="2816352" cy="1865376"/>
          </a:xfrm>
          <a:prstGeom prst="rect">
            <a:avLst/>
          </a:prstGeom>
        </p:spPr>
      </p:pic>
      <p:pic>
        <p:nvPicPr>
          <p:cNvPr id="16" name="Imagem 15" descr="lacpm-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9652" y="3921600"/>
            <a:ext cx="2834640" cy="1883664"/>
          </a:xfrm>
          <a:prstGeom prst="rect">
            <a:avLst/>
          </a:prstGeom>
        </p:spPr>
      </p:pic>
      <p:pic>
        <p:nvPicPr>
          <p:cNvPr id="17" name="Imagem 16" descr="lacpm-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1821912"/>
            <a:ext cx="2810256" cy="1865376"/>
          </a:xfrm>
          <a:prstGeom prst="rect">
            <a:avLst/>
          </a:prstGeom>
        </p:spPr>
      </p:pic>
      <p:pic>
        <p:nvPicPr>
          <p:cNvPr id="18" name="Imagem 17" descr="lacpm-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3921600"/>
            <a:ext cx="2810256" cy="18653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CaixaDeTexto 11"/>
          <p:cNvSpPr txBox="1">
            <a:spLocks noChangeArrowheads="1"/>
          </p:cNvSpPr>
          <p:nvPr/>
        </p:nvSpPr>
        <p:spPr bwMode="auto">
          <a:xfrm>
            <a:off x="827088" y="1792592"/>
            <a:ext cx="3889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/>
              <a:t>Sala de Preparação de Amostras </a:t>
            </a:r>
          </a:p>
          <a:p>
            <a:r>
              <a:rPr lang="pt-BR" sz="1400"/>
              <a:t>Corte e Embutimento</a:t>
            </a:r>
          </a:p>
        </p:txBody>
      </p:sp>
      <p:sp>
        <p:nvSpPr>
          <p:cNvPr id="15" name="Triângulo isósceles 14">
            <a:hlinkClick r:id="" action="ppaction://hlinkshowjump?jump=nextslide"/>
          </p:cNvPr>
          <p:cNvSpPr/>
          <p:nvPr/>
        </p:nvSpPr>
        <p:spPr>
          <a:xfrm rot="5400000" flipH="1">
            <a:off x="8532813" y="42434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Triângulo isósceles 15">
            <a:hlinkClick r:id="" action="ppaction://hlinkshowjump?jump=previousslide"/>
          </p:cNvPr>
          <p:cNvSpPr/>
          <p:nvPr/>
        </p:nvSpPr>
        <p:spPr>
          <a:xfrm rot="16200000">
            <a:off x="8101013" y="42434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539750" y="499359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684213" y="313523"/>
            <a:ext cx="71281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Caracterização de Propriedades Mecânicas e Microestruturais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LACPM)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11" name="Imagem 10" descr="lacpm-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2368656"/>
            <a:ext cx="3858768" cy="2572512"/>
          </a:xfrm>
          <a:prstGeom prst="rect">
            <a:avLst/>
          </a:prstGeom>
        </p:spPr>
      </p:pic>
      <p:pic>
        <p:nvPicPr>
          <p:cNvPr id="12" name="Imagem 11" descr="lacpm-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2368656"/>
            <a:ext cx="3828288" cy="25542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CaixaDeTexto 11"/>
          <p:cNvSpPr txBox="1">
            <a:spLocks noChangeArrowheads="1"/>
          </p:cNvSpPr>
          <p:nvPr/>
        </p:nvSpPr>
        <p:spPr bwMode="auto">
          <a:xfrm>
            <a:off x="755650" y="1795115"/>
            <a:ext cx="30972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100" b="1"/>
              <a:t>Sala de Ensaios de Dureza</a:t>
            </a:r>
          </a:p>
        </p:txBody>
      </p:sp>
      <p:sp>
        <p:nvSpPr>
          <p:cNvPr id="15" name="Triângulo isósceles 14">
            <a:hlinkClick r:id="" action="ppaction://hlinkshowjump?jump=nextslide"/>
          </p:cNvPr>
          <p:cNvSpPr/>
          <p:nvPr/>
        </p:nvSpPr>
        <p:spPr>
          <a:xfrm rot="5400000" flipH="1">
            <a:off x="8532813" y="406053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Triângulo isósceles 15">
            <a:hlinkClick r:id="" action="ppaction://hlinkshowjump?jump=previousslide"/>
          </p:cNvPr>
          <p:cNvSpPr/>
          <p:nvPr/>
        </p:nvSpPr>
        <p:spPr>
          <a:xfrm rot="16200000">
            <a:off x="8101013" y="406053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539750" y="481071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684213" y="295235"/>
            <a:ext cx="71281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Caracterização de Propriedades Mecânicas e Microestruturais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LACPM)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12" name="Imagem 11" descr="lacpm-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206352"/>
            <a:ext cx="3822192" cy="2570480"/>
          </a:xfrm>
          <a:prstGeom prst="rect">
            <a:avLst/>
          </a:prstGeom>
        </p:spPr>
      </p:pic>
      <p:pic>
        <p:nvPicPr>
          <p:cNvPr id="18" name="Imagem 17" descr="lacpm-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3240" y="2206352"/>
            <a:ext cx="1737360" cy="2590800"/>
          </a:xfrm>
          <a:prstGeom prst="rect">
            <a:avLst/>
          </a:prstGeom>
        </p:spPr>
      </p:pic>
      <p:pic>
        <p:nvPicPr>
          <p:cNvPr id="19" name="Imagem 18" descr="lacpm-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7456" y="2206352"/>
            <a:ext cx="1712976" cy="25422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grafico-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019" y="-27384"/>
            <a:ext cx="8523461" cy="6197138"/>
          </a:xfrm>
          <a:prstGeom prst="rect">
            <a:avLst/>
          </a:prstGeom>
        </p:spPr>
      </p:pic>
      <p:sp>
        <p:nvSpPr>
          <p:cNvPr id="47106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7107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279966" y="5246326"/>
            <a:ext cx="50405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259632" y="836712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Porcentagem do gasto total em </a:t>
            </a:r>
            <a:r>
              <a:rPr lang="pt-BR" sz="1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P&amp;D</a:t>
            </a:r>
            <a:r>
              <a:rPr lang="pt-BR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realizado pelas empresas e pelo governo, em países selecionados</a:t>
            </a:r>
            <a:endParaRPr lang="pt-BR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24128" y="5271591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 smtClean="0"/>
              <a:t>Ministério da</a:t>
            </a:r>
          </a:p>
          <a:p>
            <a:pPr algn="ctr"/>
            <a:r>
              <a:rPr lang="pt-BR" sz="800" b="1" dirty="0" smtClean="0"/>
              <a:t>Ciência, Tecnologia </a:t>
            </a:r>
          </a:p>
          <a:p>
            <a:pPr algn="ctr"/>
            <a:r>
              <a:rPr lang="pt-BR" sz="800" b="1" dirty="0" smtClean="0"/>
              <a:t>e Inovação</a:t>
            </a:r>
            <a:endParaRPr lang="pt-BR" sz="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ixaDeTexto 11"/>
          <p:cNvSpPr txBox="1">
            <a:spLocks noChangeArrowheads="1"/>
          </p:cNvSpPr>
          <p:nvPr/>
        </p:nvSpPr>
        <p:spPr bwMode="auto">
          <a:xfrm>
            <a:off x="611188" y="1748194"/>
            <a:ext cx="8137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/>
              <a:t>Laboratório de Implantes </a:t>
            </a:r>
            <a:r>
              <a:rPr lang="pt-BR" sz="1400"/>
              <a:t>– Máquinas de Ensaios de Fadiga, Ensaio de Tração e Ensaio de Torção.</a:t>
            </a:r>
            <a:endParaRPr lang="pt-BR" sz="1400" b="1"/>
          </a:p>
        </p:txBody>
      </p:sp>
      <p:sp>
        <p:nvSpPr>
          <p:cNvPr id="20" name="Triângulo isósceles 19">
            <a:hlinkClick r:id="" action="ppaction://hlinkshowjump?jump=previousslide"/>
          </p:cNvPr>
          <p:cNvSpPr/>
          <p:nvPr/>
        </p:nvSpPr>
        <p:spPr>
          <a:xfrm rot="16200000">
            <a:off x="8605838" y="41786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539750" y="492887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684213" y="307051"/>
            <a:ext cx="71281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Caracterização de Propriedades Mecânicas e Microestruturais (</a:t>
            </a:r>
            <a:r>
              <a:rPr lang="pt-BR" sz="2400" kern="0" dirty="0">
                <a:solidFill>
                  <a:srgbClr val="002060"/>
                </a:solidFill>
                <a:cs typeface="+mn-cs"/>
              </a:rPr>
              <a:t>LACPM)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12" name="Imagem 11" descr="lacpm-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290176"/>
            <a:ext cx="1652016" cy="2643308"/>
          </a:xfrm>
          <a:prstGeom prst="rect">
            <a:avLst/>
          </a:prstGeom>
        </p:spPr>
      </p:pic>
      <p:pic>
        <p:nvPicPr>
          <p:cNvPr id="13" name="Imagem 12" descr="lacpm-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2290176"/>
            <a:ext cx="1731264" cy="2650992"/>
          </a:xfrm>
          <a:prstGeom prst="rect">
            <a:avLst/>
          </a:prstGeom>
        </p:spPr>
      </p:pic>
      <p:pic>
        <p:nvPicPr>
          <p:cNvPr id="16" name="Imagem 15" descr="lacpm-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2290176"/>
            <a:ext cx="1335024" cy="2643308"/>
          </a:xfrm>
          <a:prstGeom prst="rect">
            <a:avLst/>
          </a:prstGeom>
        </p:spPr>
      </p:pic>
      <p:pic>
        <p:nvPicPr>
          <p:cNvPr id="17" name="Imagem 16" descr="lacpm-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0008" y="2290176"/>
            <a:ext cx="3968496" cy="26456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tângulo 5"/>
          <p:cNvSpPr>
            <a:spLocks noChangeArrowheads="1"/>
          </p:cNvSpPr>
          <p:nvPr/>
        </p:nvSpPr>
        <p:spPr bwMode="auto">
          <a:xfrm>
            <a:off x="755650" y="999282"/>
            <a:ext cx="43211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solidFill>
                  <a:srgbClr val="002060"/>
                </a:solidFill>
              </a:rPr>
              <a:t>O LAENP tem como foco essencial a prestação de serviços de ensaios e serviços tecnológicos direcionados à produtos de segurança compulsórios, como:</a:t>
            </a:r>
          </a:p>
          <a:p>
            <a:pPr>
              <a:buFont typeface="Arial" charset="0"/>
              <a:buChar char="•"/>
            </a:pPr>
            <a:r>
              <a:rPr lang="pt-BR" sz="1600">
                <a:solidFill>
                  <a:srgbClr val="002060"/>
                </a:solidFill>
              </a:rPr>
              <a:t> a </a:t>
            </a:r>
            <a:r>
              <a:rPr lang="pt-BR" sz="1600" b="1">
                <a:solidFill>
                  <a:srgbClr val="002060"/>
                </a:solidFill>
              </a:rPr>
              <a:t>verificação da conformidade</a:t>
            </a:r>
            <a:r>
              <a:rPr lang="pt-BR" sz="1600">
                <a:solidFill>
                  <a:srgbClr val="002060"/>
                </a:solidFill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pt-BR" sz="1600">
                <a:solidFill>
                  <a:srgbClr val="002060"/>
                </a:solidFill>
              </a:rPr>
              <a:t> a </a:t>
            </a:r>
            <a:r>
              <a:rPr lang="pt-BR" sz="1600" b="1">
                <a:solidFill>
                  <a:srgbClr val="002060"/>
                </a:solidFill>
              </a:rPr>
              <a:t>acreditação</a:t>
            </a:r>
            <a:r>
              <a:rPr lang="pt-BR" sz="1600">
                <a:solidFill>
                  <a:srgbClr val="002060"/>
                </a:solidFill>
              </a:rPr>
              <a:t>; e</a:t>
            </a:r>
          </a:p>
          <a:p>
            <a:pPr>
              <a:buFont typeface="Arial" charset="0"/>
              <a:buChar char="•"/>
            </a:pPr>
            <a:r>
              <a:rPr lang="pt-BR" sz="1600">
                <a:solidFill>
                  <a:srgbClr val="002060"/>
                </a:solidFill>
              </a:rPr>
              <a:t> ao </a:t>
            </a:r>
            <a:r>
              <a:rPr lang="pt-BR" sz="1600" b="1">
                <a:solidFill>
                  <a:srgbClr val="002060"/>
                </a:solidFill>
              </a:rPr>
              <a:t>desenvolvimento</a:t>
            </a:r>
            <a:r>
              <a:rPr lang="pt-BR" sz="160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2709" name="Retângulo 5"/>
          <p:cNvSpPr>
            <a:spLocks noChangeArrowheads="1"/>
          </p:cNvSpPr>
          <p:nvPr/>
        </p:nvSpPr>
        <p:spPr bwMode="auto">
          <a:xfrm>
            <a:off x="6875463" y="3879007"/>
            <a:ext cx="21605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</a:rPr>
              <a:t>Fósforos de Segurança</a:t>
            </a:r>
            <a:r>
              <a:rPr lang="pt-BR" sz="1600">
                <a:solidFill>
                  <a:srgbClr val="002060"/>
                </a:solidFill>
              </a:rPr>
              <a:t>, conforme NBR 13725/10 e Portarias INMETRO 641:2012 e 642:2012</a:t>
            </a:r>
          </a:p>
        </p:txBody>
      </p:sp>
      <p:sp>
        <p:nvSpPr>
          <p:cNvPr id="15" name="Triângulo isósceles 14">
            <a:hlinkClick r:id="" action="ppaction://hlinkshowjump?jump=nextslide"/>
          </p:cNvPr>
          <p:cNvSpPr/>
          <p:nvPr/>
        </p:nvSpPr>
        <p:spPr>
          <a:xfrm rot="5400000" flipH="1">
            <a:off x="8532813" y="383664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539750" y="455101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CaixaDeTexto 3"/>
          <p:cNvSpPr txBox="1">
            <a:spLocks noChangeArrowheads="1"/>
          </p:cNvSpPr>
          <p:nvPr/>
        </p:nvSpPr>
        <p:spPr bwMode="auto">
          <a:xfrm>
            <a:off x="684213" y="221739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2060"/>
                </a:solidFill>
              </a:rPr>
              <a:t>Laboratório de Ensaios de Produtos (LAENP)</a:t>
            </a:r>
          </a:p>
          <a:p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14" name="Imagem 13" descr="laenp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014960"/>
            <a:ext cx="3212592" cy="2414016"/>
          </a:xfrm>
          <a:prstGeom prst="rect">
            <a:avLst/>
          </a:prstGeom>
        </p:spPr>
      </p:pic>
      <p:pic>
        <p:nvPicPr>
          <p:cNvPr id="16" name="Imagem 15" descr="laenp-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014960"/>
            <a:ext cx="2845776" cy="2431160"/>
          </a:xfrm>
          <a:prstGeom prst="rect">
            <a:avLst/>
          </a:prstGeom>
        </p:spPr>
      </p:pic>
      <p:pic>
        <p:nvPicPr>
          <p:cNvPr id="17" name="Imagem 16" descr="laenp-logo-inmet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3014960"/>
            <a:ext cx="786384" cy="8046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455101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3733" name="CaixaDeTexto 14"/>
          <p:cNvSpPr txBox="1">
            <a:spLocks noChangeArrowheads="1"/>
          </p:cNvSpPr>
          <p:nvPr/>
        </p:nvSpPr>
        <p:spPr bwMode="auto">
          <a:xfrm>
            <a:off x="1979613" y="4599732"/>
            <a:ext cx="633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</a:rPr>
              <a:t>Cadeira Plástica Monobloco </a:t>
            </a:r>
            <a:r>
              <a:rPr lang="pt-BR" sz="1600">
                <a:solidFill>
                  <a:srgbClr val="002060"/>
                </a:solidFill>
              </a:rPr>
              <a:t>, conforme a ABNT NBR 14776/2013 e Portaria INMETRO 213:2007.</a:t>
            </a:r>
          </a:p>
        </p:txBody>
      </p:sp>
      <p:sp>
        <p:nvSpPr>
          <p:cNvPr id="17" name="Triângulo isósceles 16">
            <a:hlinkClick r:id="" action="ppaction://hlinkshowjump?jump=nextslide"/>
          </p:cNvPr>
          <p:cNvSpPr/>
          <p:nvPr/>
        </p:nvSpPr>
        <p:spPr>
          <a:xfrm rot="5400000" flipH="1">
            <a:off x="8532813" y="383664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Triângulo isósceles 17">
            <a:hlinkClick r:id="" action="ppaction://hlinkshowjump?jump=previousslide"/>
          </p:cNvPr>
          <p:cNvSpPr/>
          <p:nvPr/>
        </p:nvSpPr>
        <p:spPr>
          <a:xfrm rot="16200000">
            <a:off x="8101013" y="383664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3737" name="CaixaDeTexto 3"/>
          <p:cNvSpPr txBox="1">
            <a:spLocks noChangeArrowheads="1"/>
          </p:cNvSpPr>
          <p:nvPr/>
        </p:nvSpPr>
        <p:spPr bwMode="auto">
          <a:xfrm>
            <a:off x="684213" y="221739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2060"/>
                </a:solidFill>
              </a:rPr>
              <a:t>Laboratório de Ensaios de Produtos (LAENP)</a:t>
            </a:r>
          </a:p>
          <a:p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11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laenp-logo-inmet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599136"/>
            <a:ext cx="786384" cy="804672"/>
          </a:xfrm>
          <a:prstGeom prst="rect">
            <a:avLst/>
          </a:prstGeom>
        </p:spPr>
      </p:pic>
      <p:pic>
        <p:nvPicPr>
          <p:cNvPr id="13" name="Imagem 12" descr="laenp-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070744"/>
            <a:ext cx="4486656" cy="3364992"/>
          </a:xfrm>
          <a:prstGeom prst="rect">
            <a:avLst/>
          </a:prstGeom>
        </p:spPr>
      </p:pic>
      <p:pic>
        <p:nvPicPr>
          <p:cNvPr id="14" name="Imagem 13" descr="laenp-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1070744"/>
            <a:ext cx="2529840" cy="3371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46641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4755" name="CaixaDeTexto 14"/>
          <p:cNvSpPr txBox="1">
            <a:spLocks noChangeArrowheads="1"/>
          </p:cNvSpPr>
          <p:nvPr/>
        </p:nvSpPr>
        <p:spPr bwMode="auto">
          <a:xfrm>
            <a:off x="684213" y="1907860"/>
            <a:ext cx="35274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600" b="1">
                <a:solidFill>
                  <a:srgbClr val="002060"/>
                </a:solidFill>
              </a:rPr>
              <a:t>Capacetes e Viseiras </a:t>
            </a:r>
            <a:r>
              <a:rPr lang="pt-BR" sz="1600">
                <a:solidFill>
                  <a:srgbClr val="002060"/>
                </a:solidFill>
              </a:rPr>
              <a:t>para Condutores e Passageiros de Motocicletas e Similares, conforme ABNT NBR 7471/2001 e Portaria INMETRO número 456:2010.</a:t>
            </a:r>
          </a:p>
          <a:p>
            <a:endParaRPr lang="pt-BR" sz="1600">
              <a:solidFill>
                <a:srgbClr val="002060"/>
              </a:solidFill>
            </a:endParaRPr>
          </a:p>
          <a:p>
            <a:endParaRPr lang="pt-BR" sz="1600">
              <a:solidFill>
                <a:srgbClr val="002060"/>
              </a:solidFill>
            </a:endParaRPr>
          </a:p>
          <a:p>
            <a:endParaRPr lang="pt-BR" sz="1600">
              <a:solidFill>
                <a:srgbClr val="002060"/>
              </a:solidFill>
            </a:endParaRPr>
          </a:p>
        </p:txBody>
      </p:sp>
      <p:sp>
        <p:nvSpPr>
          <p:cNvPr id="13" name="Triângulo isósceles 12">
            <a:hlinkClick r:id="" action="ppaction://hlinkshowjump?jump=nextslide"/>
          </p:cNvPr>
          <p:cNvSpPr/>
          <p:nvPr/>
        </p:nvSpPr>
        <p:spPr>
          <a:xfrm rot="5400000" flipH="1">
            <a:off x="8532813" y="394973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Triângulo isósceles 15">
            <a:hlinkClick r:id="" action="ppaction://hlinkshowjump?jump=previousslide"/>
          </p:cNvPr>
          <p:cNvSpPr/>
          <p:nvPr/>
        </p:nvSpPr>
        <p:spPr>
          <a:xfrm rot="16200000">
            <a:off x="8101013" y="394973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4760" name="CaixaDeTexto 3"/>
          <p:cNvSpPr txBox="1">
            <a:spLocks noChangeArrowheads="1"/>
          </p:cNvSpPr>
          <p:nvPr/>
        </p:nvSpPr>
        <p:spPr bwMode="auto">
          <a:xfrm>
            <a:off x="684213" y="233048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2060"/>
                </a:solidFill>
              </a:rPr>
              <a:t>Laboratório de Ensaios de Produtos (LAENP)</a:t>
            </a:r>
          </a:p>
          <a:p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10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laenp-logo-inmet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043144"/>
            <a:ext cx="786384" cy="804672"/>
          </a:xfrm>
          <a:prstGeom prst="rect">
            <a:avLst/>
          </a:prstGeom>
        </p:spPr>
      </p:pic>
      <p:pic>
        <p:nvPicPr>
          <p:cNvPr id="12" name="Imagem 11" descr="laenp-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043144"/>
            <a:ext cx="3627120" cy="4834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463418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5779" name="CaixaDeTexto 14"/>
          <p:cNvSpPr txBox="1">
            <a:spLocks noChangeArrowheads="1"/>
          </p:cNvSpPr>
          <p:nvPr/>
        </p:nvSpPr>
        <p:spPr bwMode="auto">
          <a:xfrm>
            <a:off x="1547813" y="4136893"/>
            <a:ext cx="68405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002060"/>
                </a:solidFill>
              </a:rPr>
              <a:t>Embalagens Destinadas ao Envasilhamento de Álcool Etílico, </a:t>
            </a:r>
            <a:r>
              <a:rPr lang="pt-BR" sz="1600">
                <a:solidFill>
                  <a:srgbClr val="002060"/>
                </a:solidFill>
              </a:rPr>
              <a:t>conforme Portaria INMETRO n° 269 :2008.</a:t>
            </a:r>
          </a:p>
        </p:txBody>
      </p:sp>
      <p:sp>
        <p:nvSpPr>
          <p:cNvPr id="17" name="Triângulo isósceles 16">
            <a:hlinkClick r:id="" action="ppaction://hlinkshowjump?jump=previousslide"/>
          </p:cNvPr>
          <p:cNvSpPr/>
          <p:nvPr/>
        </p:nvSpPr>
        <p:spPr>
          <a:xfrm rot="16200000">
            <a:off x="8461375" y="391981"/>
            <a:ext cx="287337" cy="287338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5785" name="CaixaDeTexto 3"/>
          <p:cNvSpPr txBox="1">
            <a:spLocks noChangeArrowheads="1"/>
          </p:cNvSpPr>
          <p:nvPr/>
        </p:nvSpPr>
        <p:spPr bwMode="auto">
          <a:xfrm>
            <a:off x="684213" y="230056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2060"/>
                </a:solidFill>
              </a:rPr>
              <a:t>Laboratório de Ensaios de Produtos (LAENP)</a:t>
            </a:r>
          </a:p>
          <a:p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11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laenp-logo-inmet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136496"/>
            <a:ext cx="786384" cy="804672"/>
          </a:xfrm>
          <a:prstGeom prst="rect">
            <a:avLst/>
          </a:prstGeom>
        </p:spPr>
      </p:pic>
      <p:pic>
        <p:nvPicPr>
          <p:cNvPr id="13" name="Imagem 12" descr="laenp-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400192"/>
            <a:ext cx="3322320" cy="2493264"/>
          </a:xfrm>
          <a:prstGeom prst="rect">
            <a:avLst/>
          </a:prstGeom>
        </p:spPr>
      </p:pic>
      <p:pic>
        <p:nvPicPr>
          <p:cNvPr id="14" name="Imagem 13" descr="laenp-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1400192"/>
            <a:ext cx="3285744" cy="2505456"/>
          </a:xfrm>
          <a:prstGeom prst="rect">
            <a:avLst/>
          </a:prstGeom>
        </p:spPr>
      </p:pic>
      <p:pic>
        <p:nvPicPr>
          <p:cNvPr id="15" name="Imagem 14" descr="laenp-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1400192"/>
            <a:ext cx="1895856" cy="2529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CaixaDeTexto 11"/>
          <p:cNvSpPr txBox="1">
            <a:spLocks noChangeArrowheads="1"/>
          </p:cNvSpPr>
          <p:nvPr/>
        </p:nvSpPr>
        <p:spPr bwMode="auto">
          <a:xfrm>
            <a:off x="539552" y="1379677"/>
            <a:ext cx="25922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Máquina de Ensaio de Tração </a:t>
            </a:r>
          </a:p>
          <a:p>
            <a:pPr algn="ctr"/>
            <a:r>
              <a:rPr lang="pt-BR" sz="1200" dirty="0" smtClean="0"/>
              <a:t> Implantes Mamários, Luva Cirúrgica e Luva para Procedimentos não Cirúrgicos. </a:t>
            </a:r>
            <a:endParaRPr lang="pt-BR" sz="1200" dirty="0"/>
          </a:p>
        </p:txBody>
      </p:sp>
      <p:sp>
        <p:nvSpPr>
          <p:cNvPr id="68616" name="CaixaDeTexto 11"/>
          <p:cNvSpPr txBox="1">
            <a:spLocks noChangeArrowheads="1"/>
          </p:cNvSpPr>
          <p:nvPr/>
        </p:nvSpPr>
        <p:spPr bwMode="auto">
          <a:xfrm>
            <a:off x="3491880" y="1379677"/>
            <a:ext cx="2304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Equipamento para ensaio de resistência ao Impacto</a:t>
            </a:r>
          </a:p>
          <a:p>
            <a:pPr algn="ctr"/>
            <a:r>
              <a:rPr lang="pt-BR" sz="1200" dirty="0" smtClean="0"/>
              <a:t> Implantes mamários</a:t>
            </a:r>
            <a:endParaRPr lang="pt-BR" sz="1200" dirty="0"/>
          </a:p>
        </p:txBody>
      </p:sp>
      <p:sp>
        <p:nvSpPr>
          <p:cNvPr id="14" name="Triângulo isósceles 13">
            <a:hlinkClick r:id="" action="ppaction://hlinkshowjump?jump=nextslide"/>
          </p:cNvPr>
          <p:cNvSpPr/>
          <p:nvPr/>
        </p:nvSpPr>
        <p:spPr>
          <a:xfrm rot="5400000" flipH="1">
            <a:off x="85328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12" descr="laamh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315781"/>
            <a:ext cx="2330407" cy="3138105"/>
          </a:xfrm>
          <a:prstGeom prst="rect">
            <a:avLst/>
          </a:prstGeom>
        </p:spPr>
      </p:pic>
      <p:pic>
        <p:nvPicPr>
          <p:cNvPr id="15" name="Imagem 14" descr="laamh-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315781"/>
            <a:ext cx="2304256" cy="3112621"/>
          </a:xfrm>
          <a:prstGeom prst="rect">
            <a:avLst/>
          </a:prstGeom>
        </p:spPr>
      </p:pic>
      <p:pic>
        <p:nvPicPr>
          <p:cNvPr id="16" name="Imagem 15" descr="laamh-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315781"/>
            <a:ext cx="2326758" cy="3168352"/>
          </a:xfrm>
          <a:prstGeom prst="rect">
            <a:avLst/>
          </a:prstGeom>
        </p:spPr>
      </p:pic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6300192" y="1379677"/>
            <a:ext cx="2304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Instrumento para ensaio de coesão de gel de silicone</a:t>
            </a:r>
          </a:p>
          <a:p>
            <a:pPr algn="ctr"/>
            <a:r>
              <a:rPr lang="pt-BR" sz="1200" dirty="0" smtClean="0"/>
              <a:t> Implantes mamários</a:t>
            </a:r>
            <a:endParaRPr lang="pt-BR" sz="1200" dirty="0"/>
          </a:p>
        </p:txBody>
      </p:sp>
      <p:pic>
        <p:nvPicPr>
          <p:cNvPr id="12" name="Imagem 12" descr="EXIT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8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684213" y="188640"/>
            <a:ext cx="5399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Avaliação de Artigos Médico-Hospitalares (LAAMH)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CaixaDeTexto 11"/>
          <p:cNvSpPr txBox="1">
            <a:spLocks noChangeArrowheads="1"/>
          </p:cNvSpPr>
          <p:nvPr/>
        </p:nvSpPr>
        <p:spPr bwMode="auto">
          <a:xfrm>
            <a:off x="467544" y="1422068"/>
            <a:ext cx="3528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Medidor de Altura </a:t>
            </a:r>
            <a:endParaRPr lang="pt-BR" sz="1200" dirty="0" smtClean="0"/>
          </a:p>
          <a:p>
            <a:pPr algn="ctr"/>
            <a:r>
              <a:rPr lang="pt-BR" sz="1200" dirty="0" smtClean="0"/>
              <a:t>Implantes mamários</a:t>
            </a:r>
            <a:endParaRPr lang="pt-BR" sz="1200" dirty="0"/>
          </a:p>
        </p:txBody>
      </p:sp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4716016" y="1379677"/>
            <a:ext cx="36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Equipamento para verificação da funcionalidade da válvula e do local de injeção </a:t>
            </a:r>
            <a:endParaRPr lang="pt-BR" sz="1200" dirty="0" smtClean="0"/>
          </a:p>
          <a:p>
            <a:pPr algn="ctr"/>
            <a:r>
              <a:rPr lang="pt-BR" sz="1200" dirty="0" smtClean="0"/>
              <a:t>Implantes mamários.</a:t>
            </a:r>
            <a:endParaRPr lang="pt-BR" sz="1200" dirty="0"/>
          </a:p>
        </p:txBody>
      </p:sp>
      <p:pic>
        <p:nvPicPr>
          <p:cNvPr id="19" name="Imagem 18" descr="laamh-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170024"/>
            <a:ext cx="3528392" cy="2670135"/>
          </a:xfrm>
          <a:prstGeom prst="rect">
            <a:avLst/>
          </a:prstGeom>
        </p:spPr>
      </p:pic>
      <p:pic>
        <p:nvPicPr>
          <p:cNvPr id="20" name="Imagem 19" descr="laamh-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170024"/>
            <a:ext cx="3580317" cy="2671607"/>
          </a:xfrm>
          <a:prstGeom prst="rect">
            <a:avLst/>
          </a:prstGeom>
        </p:spPr>
      </p:pic>
      <p:sp>
        <p:nvSpPr>
          <p:cNvPr id="21" name="Triângulo isósceles 20">
            <a:hlinkClick r:id="" action="ppaction://hlinkshowjump?jump=nextslide"/>
          </p:cNvPr>
          <p:cNvSpPr/>
          <p:nvPr/>
        </p:nvSpPr>
        <p:spPr>
          <a:xfrm rot="5400000" flipH="1">
            <a:off x="85328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riângulo isósceles 21">
            <a:hlinkClick r:id="" action="ppaction://hlinkshowjump?jump=previousslide"/>
          </p:cNvPr>
          <p:cNvSpPr/>
          <p:nvPr/>
        </p:nvSpPr>
        <p:spPr>
          <a:xfrm rot="16200000">
            <a:off x="81010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88640"/>
            <a:ext cx="5399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Avaliação de Artigos Médico-Hospitalares (LAAMH)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CaixaDeTexto 11"/>
          <p:cNvSpPr txBox="1">
            <a:spLocks noChangeArrowheads="1"/>
          </p:cNvSpPr>
          <p:nvPr/>
        </p:nvSpPr>
        <p:spPr bwMode="auto">
          <a:xfrm>
            <a:off x="971600" y="1235661"/>
            <a:ext cx="2592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Equipamento para ensaio de resistência à Fadiga</a:t>
            </a:r>
          </a:p>
          <a:p>
            <a:pPr algn="ctr"/>
            <a:r>
              <a:rPr lang="pt-BR" sz="1200" dirty="0" smtClean="0"/>
              <a:t>Implantes mamários</a:t>
            </a:r>
            <a:endParaRPr lang="pt-BR" sz="1200" dirty="0"/>
          </a:p>
        </p:txBody>
      </p:sp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4499992" y="1307669"/>
            <a:ext cx="38884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Medidor de Espessura</a:t>
            </a:r>
          </a:p>
          <a:p>
            <a:pPr algn="ctr"/>
            <a:r>
              <a:rPr lang="pt-BR" sz="1200" dirty="0" smtClean="0"/>
              <a:t>Implantes mamários, Preservativos masculinos, Luva cirúrgica e Luva para procedimentos não cirúrgicos</a:t>
            </a:r>
            <a:endParaRPr lang="pt-BR" sz="1200" dirty="0"/>
          </a:p>
        </p:txBody>
      </p:sp>
      <p:sp>
        <p:nvSpPr>
          <p:cNvPr id="21" name="Triângulo isósceles 20">
            <a:hlinkClick r:id="" action="ppaction://hlinkshowjump?jump=nextslide"/>
          </p:cNvPr>
          <p:cNvSpPr/>
          <p:nvPr/>
        </p:nvSpPr>
        <p:spPr>
          <a:xfrm rot="5400000" flipH="1">
            <a:off x="85328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riângulo isósceles 21">
            <a:hlinkClick r:id="" action="ppaction://hlinkshowjump?jump=previousslide"/>
          </p:cNvPr>
          <p:cNvSpPr/>
          <p:nvPr/>
        </p:nvSpPr>
        <p:spPr>
          <a:xfrm rot="16200000">
            <a:off x="81010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0" descr="laamh-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090466"/>
            <a:ext cx="2592288" cy="3465675"/>
          </a:xfrm>
          <a:prstGeom prst="rect">
            <a:avLst/>
          </a:prstGeom>
        </p:spPr>
      </p:pic>
      <p:pic>
        <p:nvPicPr>
          <p:cNvPr id="13" name="Imagem 12" descr="laamh-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090466"/>
            <a:ext cx="2566369" cy="3460852"/>
          </a:xfrm>
          <a:prstGeom prst="rect">
            <a:avLst/>
          </a:prstGeom>
        </p:spPr>
      </p:pic>
      <p:pic>
        <p:nvPicPr>
          <p:cNvPr id="14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88640"/>
            <a:ext cx="5399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Avaliação de Artigos Médico-Hospitalares (LAAMH)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CaixaDeTexto 11"/>
          <p:cNvSpPr txBox="1">
            <a:spLocks noChangeArrowheads="1"/>
          </p:cNvSpPr>
          <p:nvPr/>
        </p:nvSpPr>
        <p:spPr bwMode="auto">
          <a:xfrm>
            <a:off x="899592" y="1365739"/>
            <a:ext cx="25922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Máquina de Insuflação</a:t>
            </a:r>
          </a:p>
          <a:p>
            <a:pPr algn="ctr"/>
            <a:r>
              <a:rPr lang="pt-BR" sz="1200" dirty="0" smtClean="0"/>
              <a:t>Preservativos Masculinos</a:t>
            </a:r>
            <a:endParaRPr lang="pt-BR" sz="1200" dirty="0"/>
          </a:p>
        </p:txBody>
      </p:sp>
      <p:sp>
        <p:nvSpPr>
          <p:cNvPr id="21" name="Triângulo isósceles 20">
            <a:hlinkClick r:id="" action="ppaction://hlinkshowjump?jump=nextslide"/>
          </p:cNvPr>
          <p:cNvSpPr/>
          <p:nvPr/>
        </p:nvSpPr>
        <p:spPr>
          <a:xfrm rot="5400000" flipH="1">
            <a:off x="85328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riângulo isósceles 21">
            <a:hlinkClick r:id="" action="ppaction://hlinkshowjump?jump=previousslide"/>
          </p:cNvPr>
          <p:cNvSpPr/>
          <p:nvPr/>
        </p:nvSpPr>
        <p:spPr>
          <a:xfrm rot="16200000">
            <a:off x="81010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4" name="Imagem 13" descr="laamh-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099757"/>
            <a:ext cx="2575193" cy="3429000"/>
          </a:xfrm>
          <a:prstGeom prst="rect">
            <a:avLst/>
          </a:prstGeom>
        </p:spPr>
      </p:pic>
      <p:pic>
        <p:nvPicPr>
          <p:cNvPr id="19" name="Imagem 18" descr="laamh-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099757"/>
            <a:ext cx="4604370" cy="3457828"/>
          </a:xfrm>
          <a:prstGeom prst="rect">
            <a:avLst/>
          </a:prstGeom>
        </p:spPr>
      </p:pic>
      <p:sp>
        <p:nvSpPr>
          <p:cNvPr id="20" name="CaixaDeTexto 11"/>
          <p:cNvSpPr txBox="1">
            <a:spLocks noChangeArrowheads="1"/>
          </p:cNvSpPr>
          <p:nvPr/>
        </p:nvSpPr>
        <p:spPr bwMode="auto">
          <a:xfrm>
            <a:off x="3851920" y="1365739"/>
            <a:ext cx="4536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Máquina de Verificação da Integridade da Embalagem</a:t>
            </a:r>
          </a:p>
          <a:p>
            <a:pPr algn="ctr"/>
            <a:r>
              <a:rPr lang="pt-BR" sz="1200" dirty="0" smtClean="0"/>
              <a:t>Preservativos Masculinos</a:t>
            </a:r>
            <a:endParaRPr lang="pt-BR" sz="1200" dirty="0"/>
          </a:p>
        </p:txBody>
      </p:sp>
      <p:pic>
        <p:nvPicPr>
          <p:cNvPr id="11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88640"/>
            <a:ext cx="5399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Avaliação de Artigos Médico-Hospitalares (LAAMH)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5004048" y="1379677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Máquina de Verificação Elétrica de Furos </a:t>
            </a:r>
          </a:p>
          <a:p>
            <a:pPr algn="ctr"/>
            <a:r>
              <a:rPr lang="pt-BR" sz="1200" dirty="0" smtClean="0"/>
              <a:t>Preservativos masculinos</a:t>
            </a:r>
            <a:endParaRPr lang="pt-BR" sz="1200" dirty="0"/>
          </a:p>
        </p:txBody>
      </p:sp>
      <p:sp>
        <p:nvSpPr>
          <p:cNvPr id="21" name="Triângulo isósceles 20">
            <a:hlinkClick r:id="" action="ppaction://hlinkshowjump?jump=nextslide"/>
          </p:cNvPr>
          <p:cNvSpPr/>
          <p:nvPr/>
        </p:nvSpPr>
        <p:spPr>
          <a:xfrm rot="5400000" flipH="1">
            <a:off x="85328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riângulo isósceles 21">
            <a:hlinkClick r:id="" action="ppaction://hlinkshowjump?jump=previousslide"/>
          </p:cNvPr>
          <p:cNvSpPr/>
          <p:nvPr/>
        </p:nvSpPr>
        <p:spPr>
          <a:xfrm rot="16200000">
            <a:off x="81010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" name="Imagem 14" descr="laamh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8710" y="2027749"/>
            <a:ext cx="2579674" cy="3456384"/>
          </a:xfrm>
          <a:prstGeom prst="rect">
            <a:avLst/>
          </a:prstGeom>
        </p:spPr>
      </p:pic>
      <p:pic>
        <p:nvPicPr>
          <p:cNvPr id="13" name="Imagem 12" descr="laamh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4136" y="2027749"/>
            <a:ext cx="2561941" cy="3456384"/>
          </a:xfrm>
          <a:prstGeom prst="rect">
            <a:avLst/>
          </a:prstGeom>
        </p:spPr>
      </p:pic>
      <p:sp>
        <p:nvSpPr>
          <p:cNvPr id="19" name="CaixaDeTexto 11"/>
          <p:cNvSpPr txBox="1">
            <a:spLocks noChangeArrowheads="1"/>
          </p:cNvSpPr>
          <p:nvPr/>
        </p:nvSpPr>
        <p:spPr bwMode="auto">
          <a:xfrm>
            <a:off x="1008112" y="1307669"/>
            <a:ext cx="3275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Máquina de Verificação Visual de Furos </a:t>
            </a:r>
          </a:p>
          <a:p>
            <a:pPr algn="ctr"/>
            <a:r>
              <a:rPr lang="pt-BR" sz="1200" dirty="0" smtClean="0"/>
              <a:t>Luva cirúrgica e Luva para procedimentos não cirúrgicos</a:t>
            </a:r>
            <a:endParaRPr lang="pt-BR" sz="1200" dirty="0"/>
          </a:p>
        </p:txBody>
      </p:sp>
      <p:pic>
        <p:nvPicPr>
          <p:cNvPr id="11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88640"/>
            <a:ext cx="5399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Avaliação de Artigos Médico-Hospitalares (LAAMH)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20"/>
          <p:cNvSpPr>
            <a:spLocks noChangeArrowheads="1"/>
          </p:cNvSpPr>
          <p:nvPr/>
        </p:nvSpPr>
        <p:spPr bwMode="auto">
          <a:xfrm>
            <a:off x="1350963" y="688975"/>
            <a:ext cx="6389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altLang="ja-JP" sz="3200" b="1" i="1" u="sng">
                <a:solidFill>
                  <a:srgbClr val="FF9900"/>
                </a:solidFill>
                <a:latin typeface="Arial Black" pitchFamily="34" charset="0"/>
                <a:ea typeface="ＭＳ Ｐゴシック" charset="-128"/>
                <a:cs typeface="Arial" charset="0"/>
              </a:rPr>
              <a:t>  </a:t>
            </a: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0" y="2852738"/>
            <a:ext cx="5797550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oval" w="med" len="med"/>
            <a:tailEnd type="oval" w="med" len="med"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684213" y="1989138"/>
            <a:ext cx="0" cy="1225550"/>
          </a:xfrm>
          <a:prstGeom prst="line">
            <a:avLst/>
          </a:prstGeom>
          <a:noFill/>
          <a:ln w="22225">
            <a:solidFill>
              <a:srgbClr val="0000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" name="CaixaDeTexto 13"/>
          <p:cNvSpPr txBox="1">
            <a:spLocks noChangeArrowheads="1"/>
          </p:cNvSpPr>
          <p:nvPr/>
        </p:nvSpPr>
        <p:spPr bwMode="auto">
          <a:xfrm>
            <a:off x="107950" y="1412875"/>
            <a:ext cx="2017713" cy="52705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C000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 algn="ctr"/>
            <a:r>
              <a:rPr lang="pt-BR" sz="1400" b="1">
                <a:solidFill>
                  <a:srgbClr val="003366"/>
                </a:solidFill>
              </a:rPr>
              <a:t>Leis nºs 8.248/91 e 8.387/91</a:t>
            </a:r>
          </a:p>
        </p:txBody>
      </p:sp>
      <p:sp>
        <p:nvSpPr>
          <p:cNvPr id="6" name="CaixaDeTexto 13"/>
          <p:cNvSpPr txBox="1">
            <a:spLocks noChangeArrowheads="1"/>
          </p:cNvSpPr>
          <p:nvPr/>
        </p:nvSpPr>
        <p:spPr bwMode="auto">
          <a:xfrm>
            <a:off x="107950" y="3213100"/>
            <a:ext cx="1800225" cy="314325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C000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 algn="just"/>
            <a:r>
              <a:rPr lang="pt-BR" sz="1400" b="1">
                <a:solidFill>
                  <a:srgbClr val="003366"/>
                </a:solidFill>
              </a:rPr>
              <a:t>Lei de Informática</a:t>
            </a:r>
          </a:p>
        </p:txBody>
      </p:sp>
      <p:sp>
        <p:nvSpPr>
          <p:cNvPr id="7" name="CaixaDeTexto 13"/>
          <p:cNvSpPr txBox="1">
            <a:spLocks noChangeArrowheads="1"/>
          </p:cNvSpPr>
          <p:nvPr/>
        </p:nvSpPr>
        <p:spPr bwMode="auto">
          <a:xfrm>
            <a:off x="2339975" y="1484784"/>
            <a:ext cx="1511300" cy="314325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C000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 algn="ctr"/>
            <a:r>
              <a:rPr lang="pt-BR" sz="1400" b="1" dirty="0">
                <a:solidFill>
                  <a:srgbClr val="003366"/>
                </a:solidFill>
              </a:rPr>
              <a:t>Lei nº 10.332/01</a:t>
            </a:r>
          </a:p>
        </p:txBody>
      </p:sp>
      <p:sp>
        <p:nvSpPr>
          <p:cNvPr id="8" name="CaixaDeTexto 13"/>
          <p:cNvSpPr txBox="1">
            <a:spLocks noChangeArrowheads="1"/>
          </p:cNvSpPr>
          <p:nvPr/>
        </p:nvSpPr>
        <p:spPr bwMode="auto">
          <a:xfrm>
            <a:off x="2555875" y="3068638"/>
            <a:ext cx="1295400" cy="95250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C000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 algn="ctr"/>
            <a:r>
              <a:rPr lang="pt-BR" sz="1400" b="1">
                <a:solidFill>
                  <a:srgbClr val="003366"/>
                </a:solidFill>
              </a:rPr>
              <a:t> Subvenção do fundo verde amarelo </a:t>
            </a:r>
          </a:p>
        </p:txBody>
      </p:sp>
      <p:sp>
        <p:nvSpPr>
          <p:cNvPr id="9" name="CaixaDeTexto 13"/>
          <p:cNvSpPr txBox="1">
            <a:spLocks noChangeArrowheads="1"/>
          </p:cNvSpPr>
          <p:nvPr/>
        </p:nvSpPr>
        <p:spPr bwMode="auto">
          <a:xfrm>
            <a:off x="3995738" y="1700213"/>
            <a:ext cx="1908175" cy="52705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C000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/>
            <a:r>
              <a:rPr lang="pt-BR" sz="1400" b="1">
                <a:solidFill>
                  <a:schemeClr val="accent2"/>
                </a:solidFill>
              </a:rPr>
              <a:t>Lei nº 10.973/04</a:t>
            </a:r>
          </a:p>
          <a:p>
            <a:pPr marL="0" lvl="1"/>
            <a:r>
              <a:rPr lang="pt-BR" sz="1400" b="1">
                <a:solidFill>
                  <a:schemeClr val="accent2"/>
                </a:solidFill>
              </a:rPr>
              <a:t>Reg. 12/05</a:t>
            </a:r>
          </a:p>
        </p:txBody>
      </p:sp>
      <p:sp>
        <p:nvSpPr>
          <p:cNvPr id="10" name="CaixaDeTexto 13"/>
          <p:cNvSpPr txBox="1">
            <a:spLocks noChangeArrowheads="1"/>
          </p:cNvSpPr>
          <p:nvPr/>
        </p:nvSpPr>
        <p:spPr bwMode="auto">
          <a:xfrm>
            <a:off x="3995738" y="4149725"/>
            <a:ext cx="1908175" cy="314325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C000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 algn="ctr"/>
            <a:r>
              <a:rPr lang="pt-BR" sz="1400" b="1">
                <a:solidFill>
                  <a:srgbClr val="003366"/>
                </a:solidFill>
              </a:rPr>
              <a:t>Lei de Inovação </a:t>
            </a: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3132138" y="1844675"/>
            <a:ext cx="0" cy="1225550"/>
          </a:xfrm>
          <a:prstGeom prst="line">
            <a:avLst/>
          </a:prstGeom>
          <a:noFill/>
          <a:ln w="22225">
            <a:solidFill>
              <a:srgbClr val="0000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4932363" y="2997200"/>
            <a:ext cx="0" cy="1150938"/>
          </a:xfrm>
          <a:prstGeom prst="line">
            <a:avLst/>
          </a:prstGeom>
          <a:noFill/>
          <a:ln w="22225">
            <a:solidFill>
              <a:srgbClr val="0000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6156325" y="2924175"/>
            <a:ext cx="503238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>
            <a:off x="4211638" y="2852738"/>
            <a:ext cx="4932362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oval" w="med" len="med"/>
            <a:tailEnd type="oval" w="med" len="med"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6516688" y="1893838"/>
            <a:ext cx="1512887" cy="52705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C000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lvl="1"/>
            <a:r>
              <a:rPr lang="pt-BR" sz="1400" b="1">
                <a:solidFill>
                  <a:schemeClr val="accent2"/>
                </a:solidFill>
              </a:rPr>
              <a:t>Lei nº 11.196/05</a:t>
            </a:r>
          </a:p>
          <a:p>
            <a:pPr marL="0" lvl="1"/>
            <a:r>
              <a:rPr lang="pt-BR" sz="1400" b="1">
                <a:solidFill>
                  <a:schemeClr val="accent2"/>
                </a:solidFill>
              </a:rPr>
              <a:t>Reg.2006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6516688" y="3716338"/>
            <a:ext cx="1730375" cy="314325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C000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/>
            <a:r>
              <a:rPr lang="pt-BR" sz="1400" b="1">
                <a:solidFill>
                  <a:srgbClr val="003366"/>
                </a:solidFill>
              </a:rPr>
              <a:t>Lei do Bem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7308850" y="2492375"/>
            <a:ext cx="0" cy="1225550"/>
          </a:xfrm>
          <a:prstGeom prst="line">
            <a:avLst/>
          </a:prstGeom>
          <a:noFill/>
          <a:ln w="22225">
            <a:solidFill>
              <a:srgbClr val="0000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4932363" y="2205038"/>
            <a:ext cx="0" cy="1225550"/>
          </a:xfrm>
          <a:prstGeom prst="line">
            <a:avLst/>
          </a:prstGeom>
          <a:noFill/>
          <a:ln w="22225">
            <a:solidFill>
              <a:srgbClr val="0000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5292725" y="5013325"/>
            <a:ext cx="2160588" cy="92333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 algn="ctr">
              <a:defRPr/>
            </a:pPr>
            <a:endParaRPr lang="pt-BR" sz="1400" b="1" dirty="0">
              <a:solidFill>
                <a:srgbClr val="C30505"/>
              </a:solidFill>
              <a:latin typeface="Arial Black" pitchFamily="34" charset="0"/>
            </a:endParaRPr>
          </a:p>
          <a:p>
            <a:pPr marL="342900" indent="-342900"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EMBRAPII</a:t>
            </a:r>
          </a:p>
          <a:p>
            <a:pPr marL="342900" indent="-342900" algn="ctr">
              <a:defRPr/>
            </a:pPr>
            <a:endParaRPr lang="pt-BR" sz="2000" b="1" dirty="0">
              <a:solidFill>
                <a:srgbClr val="C30505"/>
              </a:solidFill>
              <a:latin typeface="Arial Black" pitchFamily="34" charset="0"/>
            </a:endParaRPr>
          </a:p>
        </p:txBody>
      </p:sp>
      <p:sp>
        <p:nvSpPr>
          <p:cNvPr id="22" name="Freeform 25"/>
          <p:cNvSpPr>
            <a:spLocks/>
          </p:cNvSpPr>
          <p:nvPr/>
        </p:nvSpPr>
        <p:spPr bwMode="auto">
          <a:xfrm>
            <a:off x="7524750" y="2492375"/>
            <a:ext cx="1439863" cy="3024188"/>
          </a:xfrm>
          <a:custGeom>
            <a:avLst/>
            <a:gdLst>
              <a:gd name="T0" fmla="*/ 0 w 711"/>
              <a:gd name="T1" fmla="*/ 2147483647 h 1995"/>
              <a:gd name="T2" fmla="*/ 2147483647 w 711"/>
              <a:gd name="T3" fmla="*/ 2147483647 h 1995"/>
              <a:gd name="T4" fmla="*/ 2147483647 w 711"/>
              <a:gd name="T5" fmla="*/ 0 h 1995"/>
              <a:gd name="T6" fmla="*/ 0 60000 65536"/>
              <a:gd name="T7" fmla="*/ 0 60000 65536"/>
              <a:gd name="T8" fmla="*/ 0 60000 65536"/>
              <a:gd name="T9" fmla="*/ 0 w 711"/>
              <a:gd name="T10" fmla="*/ 0 h 1995"/>
              <a:gd name="T11" fmla="*/ 711 w 711"/>
              <a:gd name="T12" fmla="*/ 1995 h 19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1" h="1995">
                <a:moveTo>
                  <a:pt x="0" y="1995"/>
                </a:moveTo>
                <a:cubicBezTo>
                  <a:pt x="279" y="1685"/>
                  <a:pt x="559" y="1375"/>
                  <a:pt x="635" y="1043"/>
                </a:cubicBezTo>
                <a:cubicBezTo>
                  <a:pt x="711" y="711"/>
                  <a:pt x="507" y="121"/>
                  <a:pt x="454" y="0"/>
                </a:cubicBezTo>
              </a:path>
            </a:pathLst>
          </a:custGeom>
          <a:noFill/>
          <a:ln w="50800" cap="flat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" name="AutoShape 30"/>
          <p:cNvSpPr>
            <a:spLocks noChangeArrowheads="1"/>
          </p:cNvSpPr>
          <p:nvPr/>
        </p:nvSpPr>
        <p:spPr bwMode="auto">
          <a:xfrm rot="-1522425">
            <a:off x="8262938" y="2276475"/>
            <a:ext cx="287337" cy="287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1400" b="1">
              <a:solidFill>
                <a:srgbClr val="FF9900"/>
              </a:solidFill>
            </a:endParaRPr>
          </a:p>
        </p:txBody>
      </p:sp>
      <p:sp>
        <p:nvSpPr>
          <p:cNvPr id="24" name="CaixaDeTexto 12"/>
          <p:cNvSpPr txBox="1">
            <a:spLocks noChangeArrowheads="1"/>
          </p:cNvSpPr>
          <p:nvPr/>
        </p:nvSpPr>
        <p:spPr bwMode="auto">
          <a:xfrm>
            <a:off x="1116062" y="242417"/>
            <a:ext cx="554417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Evolução Legislativa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971600" y="458317"/>
            <a:ext cx="119062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5292080" y="1235661"/>
            <a:ext cx="33843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Prensa para confecção de corpos-de-prova para ensaio de tração </a:t>
            </a:r>
          </a:p>
          <a:p>
            <a:pPr algn="ctr"/>
            <a:r>
              <a:rPr lang="pt-BR" sz="1200" dirty="0" smtClean="0"/>
              <a:t>Implantes mamários, Luva cirúrgica e Luva para procedimentos não cirúrgicos </a:t>
            </a:r>
            <a:endParaRPr lang="pt-BR" sz="1200" dirty="0"/>
          </a:p>
        </p:txBody>
      </p:sp>
      <p:sp>
        <p:nvSpPr>
          <p:cNvPr id="21" name="Triângulo isósceles 20">
            <a:hlinkClick r:id="" action="ppaction://hlinkshowjump?jump=nextslide"/>
          </p:cNvPr>
          <p:cNvSpPr/>
          <p:nvPr/>
        </p:nvSpPr>
        <p:spPr>
          <a:xfrm rot="5400000" flipH="1">
            <a:off x="85328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riângulo isósceles 21">
            <a:hlinkClick r:id="" action="ppaction://hlinkshowjump?jump=previousslide"/>
          </p:cNvPr>
          <p:cNvSpPr/>
          <p:nvPr/>
        </p:nvSpPr>
        <p:spPr>
          <a:xfrm rot="16200000">
            <a:off x="81010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" name="CaixaDeTexto 11"/>
          <p:cNvSpPr txBox="1">
            <a:spLocks noChangeArrowheads="1"/>
          </p:cNvSpPr>
          <p:nvPr/>
        </p:nvSpPr>
        <p:spPr bwMode="auto">
          <a:xfrm>
            <a:off x="683568" y="1379677"/>
            <a:ext cx="38519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Medidor de Largura e Medidor de Comprimento</a:t>
            </a:r>
          </a:p>
          <a:p>
            <a:pPr algn="ctr"/>
            <a:r>
              <a:rPr lang="pt-BR" sz="1200" dirty="0" smtClean="0"/>
              <a:t> Preservativos masculinos</a:t>
            </a:r>
            <a:endParaRPr lang="pt-BR" sz="1200" dirty="0"/>
          </a:p>
        </p:txBody>
      </p:sp>
      <p:pic>
        <p:nvPicPr>
          <p:cNvPr id="11" name="Imagem 10" descr="laamh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171765"/>
            <a:ext cx="4392488" cy="3288398"/>
          </a:xfrm>
          <a:prstGeom prst="rect">
            <a:avLst/>
          </a:prstGeom>
        </p:spPr>
      </p:pic>
      <p:pic>
        <p:nvPicPr>
          <p:cNvPr id="14" name="Imagem 13" descr="laamh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5635" y="2171765"/>
            <a:ext cx="2562789" cy="3384376"/>
          </a:xfrm>
          <a:prstGeom prst="rect">
            <a:avLst/>
          </a:prstGeom>
        </p:spPr>
      </p:pic>
      <p:pic>
        <p:nvPicPr>
          <p:cNvPr id="13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88640"/>
            <a:ext cx="5399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Avaliação de Artigos Médico-Hospitalares (LAAMH)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4211960" y="1235661"/>
            <a:ext cx="4464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err="1" smtClean="0"/>
              <a:t>Termohigrógrafo</a:t>
            </a:r>
            <a:r>
              <a:rPr lang="pt-BR" sz="1200" b="1" dirty="0" smtClean="0"/>
              <a:t> para controle de Temperatura e Umidade</a:t>
            </a:r>
          </a:p>
          <a:p>
            <a:pPr algn="ctr"/>
            <a:r>
              <a:rPr lang="pt-BR" sz="1200" dirty="0" smtClean="0"/>
              <a:t>Implantes mamários, Preservativos masculinos, Luva cirúrgica e Luva para procedimentos não cirúrgicos</a:t>
            </a:r>
            <a:endParaRPr lang="pt-BR" sz="1200" dirty="0"/>
          </a:p>
        </p:txBody>
      </p:sp>
      <p:sp>
        <p:nvSpPr>
          <p:cNvPr id="21" name="Triângulo isósceles 20">
            <a:hlinkClick r:id="" action="ppaction://hlinkshowjump?jump=nextslide"/>
          </p:cNvPr>
          <p:cNvSpPr/>
          <p:nvPr/>
        </p:nvSpPr>
        <p:spPr>
          <a:xfrm rot="5400000" flipH="1">
            <a:off x="85328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riângulo isósceles 21">
            <a:hlinkClick r:id="" action="ppaction://hlinkshowjump?jump=previousslide"/>
          </p:cNvPr>
          <p:cNvSpPr/>
          <p:nvPr/>
        </p:nvSpPr>
        <p:spPr>
          <a:xfrm rot="16200000">
            <a:off x="810101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" name="CaixaDeTexto 11"/>
          <p:cNvSpPr txBox="1">
            <a:spLocks noChangeArrowheads="1"/>
          </p:cNvSpPr>
          <p:nvPr/>
        </p:nvSpPr>
        <p:spPr bwMode="auto">
          <a:xfrm>
            <a:off x="179512" y="1235661"/>
            <a:ext cx="3635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Estufa para envelhecimento acelerado</a:t>
            </a:r>
          </a:p>
          <a:p>
            <a:pPr algn="ctr"/>
            <a:r>
              <a:rPr lang="pt-BR" sz="1200" dirty="0" smtClean="0"/>
              <a:t> Preservativos masculinos, Luva cirúrgica e Luva para procedimentos não cirúrgicos. </a:t>
            </a:r>
            <a:endParaRPr lang="pt-BR" sz="1200" dirty="0"/>
          </a:p>
        </p:txBody>
      </p:sp>
      <p:pic>
        <p:nvPicPr>
          <p:cNvPr id="13" name="Imagem 12" descr="laamh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955741"/>
            <a:ext cx="2722890" cy="3620491"/>
          </a:xfrm>
          <a:prstGeom prst="rect">
            <a:avLst/>
          </a:prstGeom>
        </p:spPr>
      </p:pic>
      <p:pic>
        <p:nvPicPr>
          <p:cNvPr id="15" name="Imagem 14" descr="laamh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027749"/>
            <a:ext cx="4678881" cy="3529248"/>
          </a:xfrm>
          <a:prstGeom prst="rect">
            <a:avLst/>
          </a:prstGeom>
        </p:spPr>
      </p:pic>
      <p:pic>
        <p:nvPicPr>
          <p:cNvPr id="11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88640"/>
            <a:ext cx="5399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Avaliação de Artigos Médico-Hospitalares (LAAMH)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riângulo isósceles 21">
            <a:hlinkClick r:id="" action="ppaction://hlinkshowjump?jump=previousslide"/>
          </p:cNvPr>
          <p:cNvSpPr/>
          <p:nvPr/>
        </p:nvSpPr>
        <p:spPr>
          <a:xfrm rot="16200000">
            <a:off x="8605143" y="299458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" name="CaixaDeTexto 11"/>
          <p:cNvSpPr txBox="1">
            <a:spLocks noChangeArrowheads="1"/>
          </p:cNvSpPr>
          <p:nvPr/>
        </p:nvSpPr>
        <p:spPr bwMode="auto">
          <a:xfrm>
            <a:off x="4211960" y="3107869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/>
              <a:t>Balança para ensaio de determinação da quantidade de lubrificante </a:t>
            </a:r>
            <a:endParaRPr lang="pt-BR" sz="1200" dirty="0" smtClean="0"/>
          </a:p>
          <a:p>
            <a:r>
              <a:rPr lang="pt-BR" sz="1200" dirty="0" smtClean="0"/>
              <a:t>Preservativos masculinos.</a:t>
            </a:r>
            <a:endParaRPr lang="pt-BR" sz="1200" dirty="0"/>
          </a:p>
        </p:txBody>
      </p:sp>
      <p:pic>
        <p:nvPicPr>
          <p:cNvPr id="11" name="Imagem 10" descr="laamh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307669"/>
            <a:ext cx="2889493" cy="3861048"/>
          </a:xfrm>
          <a:prstGeom prst="rect">
            <a:avLst/>
          </a:prstGeom>
        </p:spPr>
      </p:pic>
      <p:pic>
        <p:nvPicPr>
          <p:cNvPr id="9" name="Imagem 12" descr="EXI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84213" y="188640"/>
            <a:ext cx="5399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Avaliação de Artigos Médico-Hospitalares (LAAMH)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516053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332657"/>
            <a:ext cx="7704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Química Analítica Inorgânica (LAQUA)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6" name="Triângulo isósceles 15">
            <a:hlinkClick r:id="" action="ppaction://hlinkshowjump?jump=nextslide"/>
          </p:cNvPr>
          <p:cNvSpPr/>
          <p:nvPr/>
        </p:nvSpPr>
        <p:spPr>
          <a:xfrm rot="5400000" flipH="1">
            <a:off x="8532813" y="404664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90377" y="2132857"/>
            <a:ext cx="7886079" cy="3456383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lang="pt-BR" sz="1600" b="1" kern="0" dirty="0" smtClean="0">
                <a:solidFill>
                  <a:srgbClr val="002060"/>
                </a:solidFill>
                <a:latin typeface="+mn-lt"/>
                <a:cs typeface="+mn-cs"/>
              </a:rPr>
              <a:t>Ensaios analíticos para determinação da composição química: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Metais e ligas metálicas (Implantes);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err="1" smtClean="0">
                <a:solidFill>
                  <a:srgbClr val="002060"/>
                </a:solidFill>
                <a:latin typeface="+mn-lt"/>
                <a:cs typeface="+mn-cs"/>
              </a:rPr>
              <a:t>Eletro-eletrônicos</a:t>
            </a: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 (Placas de circuito);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Catalisadores;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Solos e Sedimentos;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Águas.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pt-BR" sz="1600" b="1" kern="0" dirty="0" smtClean="0">
                <a:solidFill>
                  <a:srgbClr val="002060"/>
                </a:solidFill>
                <a:latin typeface="+mn-lt"/>
                <a:cs typeface="+mn-cs"/>
              </a:rPr>
              <a:t>Desenvolvimento de métodos analíticos e pesquisas ambientais: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Métodos para a área de petróleo e ambiental;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Projetos de pesquisa sobre o impacto de contaminantes inorgânicos.</a:t>
            </a:r>
          </a:p>
          <a:p>
            <a:pPr marL="342900" lvl="0" indent="-34290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</a:pPr>
            <a:r>
              <a:rPr lang="pt-BR" sz="1600" b="1" kern="0" dirty="0" smtClean="0">
                <a:solidFill>
                  <a:srgbClr val="002060"/>
                </a:solidFill>
                <a:latin typeface="+mn-lt"/>
                <a:cs typeface="+mn-cs"/>
              </a:rPr>
              <a:t>Análises químicas para avaliação da conformidade de produtos</a:t>
            </a:r>
            <a:endParaRPr kumimoji="0" lang="pt-BR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790377" y="1268761"/>
            <a:ext cx="7886079" cy="864096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Atendimento às indústrias químicas e farmacêuticas, centros de pesquisa, órgãos de governo, universidades e unidades de pesquisa interna, órgãos de fiscalização e pessoas físicas:</a:t>
            </a: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90377" y="764705"/>
            <a:ext cx="7886079" cy="360040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90377" y="908721"/>
            <a:ext cx="7886079" cy="360040"/>
          </a:xfrm>
          <a:prstGeom prst="rect">
            <a:avLst/>
          </a:prstGeom>
        </p:spPr>
        <p:txBody>
          <a:bodyPr/>
          <a:lstStyle/>
          <a:p>
            <a:pPr marL="0" lvl="1"/>
            <a:r>
              <a:rPr lang="pt-BR" sz="1600" b="1" dirty="0" smtClean="0">
                <a:solidFill>
                  <a:srgbClr val="002060"/>
                </a:solidFill>
              </a:rPr>
              <a:t>Natureza dos Serviços Realizados</a:t>
            </a:r>
          </a:p>
        </p:txBody>
      </p:sp>
      <p:pic>
        <p:nvPicPr>
          <p:cNvPr id="11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90377" y="732497"/>
            <a:ext cx="7886079" cy="360040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90377" y="876513"/>
            <a:ext cx="7886079" cy="360040"/>
          </a:xfrm>
          <a:prstGeom prst="rect">
            <a:avLst/>
          </a:prstGeom>
        </p:spPr>
        <p:txBody>
          <a:bodyPr/>
          <a:lstStyle/>
          <a:p>
            <a:pPr marL="0" lvl="1"/>
            <a:r>
              <a:rPr lang="pt-BR" sz="1600" b="1" dirty="0" smtClean="0">
                <a:solidFill>
                  <a:srgbClr val="002060"/>
                </a:solidFill>
              </a:rPr>
              <a:t>Equipamentos analíticos </a:t>
            </a:r>
          </a:p>
        </p:txBody>
      </p:sp>
      <p:pic>
        <p:nvPicPr>
          <p:cNvPr id="21" name="Imagem 20" descr="laqua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96593"/>
            <a:ext cx="1760376" cy="1324947"/>
          </a:xfrm>
          <a:prstGeom prst="rect">
            <a:avLst/>
          </a:prstGeom>
        </p:spPr>
      </p:pic>
      <p:pic>
        <p:nvPicPr>
          <p:cNvPr id="23" name="Imagem 22" descr="laqua-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036753"/>
            <a:ext cx="1754155" cy="1324947"/>
          </a:xfrm>
          <a:prstGeom prst="rect">
            <a:avLst/>
          </a:prstGeom>
        </p:spPr>
      </p:pic>
      <p:pic>
        <p:nvPicPr>
          <p:cNvPr id="25" name="Imagem 24" descr="laqua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476913"/>
            <a:ext cx="1767016" cy="1328351"/>
          </a:xfrm>
          <a:prstGeom prst="rect">
            <a:avLst/>
          </a:prstGeom>
        </p:spPr>
      </p:pic>
      <p:pic>
        <p:nvPicPr>
          <p:cNvPr id="38" name="Imagem 37" descr="laqua-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1596593"/>
            <a:ext cx="1760376" cy="1322173"/>
          </a:xfrm>
          <a:prstGeom prst="rect">
            <a:avLst/>
          </a:prstGeom>
        </p:spPr>
      </p:pic>
      <p:pic>
        <p:nvPicPr>
          <p:cNvPr id="39" name="Imagem 38" descr="laqua-05.jpg"/>
          <p:cNvPicPr>
            <a:picLocks noChangeAspect="1"/>
          </p:cNvPicPr>
          <p:nvPr/>
        </p:nvPicPr>
        <p:blipFill>
          <a:blip r:embed="rId6" cstate="print"/>
          <a:srcRect t="20380"/>
          <a:stretch>
            <a:fillRect/>
          </a:stretch>
        </p:blipFill>
        <p:spPr>
          <a:xfrm>
            <a:off x="5148064" y="3324785"/>
            <a:ext cx="1322173" cy="1368152"/>
          </a:xfrm>
          <a:prstGeom prst="rect">
            <a:avLst/>
          </a:prstGeom>
        </p:spPr>
      </p:pic>
      <p:pic>
        <p:nvPicPr>
          <p:cNvPr id="40" name="Imagem 39" descr="laqua-06.jpg"/>
          <p:cNvPicPr>
            <a:picLocks noChangeAspect="1"/>
          </p:cNvPicPr>
          <p:nvPr/>
        </p:nvPicPr>
        <p:blipFill>
          <a:blip r:embed="rId7" cstate="print"/>
          <a:srcRect t="4192" b="7178"/>
          <a:stretch>
            <a:fillRect/>
          </a:stretch>
        </p:blipFill>
        <p:spPr>
          <a:xfrm>
            <a:off x="6444208" y="3324785"/>
            <a:ext cx="1314759" cy="1368152"/>
          </a:xfrm>
          <a:prstGeom prst="rect">
            <a:avLst/>
          </a:prstGeom>
        </p:spPr>
      </p:pic>
      <p:sp>
        <p:nvSpPr>
          <p:cNvPr id="41" name="Rectangle 17"/>
          <p:cNvSpPr>
            <a:spLocks noChangeArrowheads="1"/>
          </p:cNvSpPr>
          <p:nvPr/>
        </p:nvSpPr>
        <p:spPr bwMode="auto">
          <a:xfrm>
            <a:off x="2411761" y="2028641"/>
            <a:ext cx="18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latin typeface="+mn-lt"/>
              </a:rPr>
              <a:t>Espectrômetro de absorção atômica - AAS</a:t>
            </a:r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2411760" y="3684825"/>
            <a:ext cx="18725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latin typeface="+mn-lt"/>
              </a:rPr>
              <a:t>Espectrômetro de emissão atômica - GDS</a:t>
            </a:r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2483768" y="4836953"/>
            <a:ext cx="1511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latin typeface="+mn-lt"/>
              </a:rPr>
              <a:t>Espectrômetro de emissão atômica – ICP-OES</a:t>
            </a: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148064" y="4692937"/>
            <a:ext cx="2880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dirty="0">
                <a:latin typeface="+mn-lt"/>
              </a:rPr>
              <a:t>Espectrômetros de fluorescência de raios X por </a:t>
            </a:r>
            <a:r>
              <a:rPr lang="pt-BR" sz="1200" dirty="0" smtClean="0">
                <a:latin typeface="+mn-lt"/>
              </a:rPr>
              <a:t>comprimento de onda</a:t>
            </a:r>
            <a:r>
              <a:rPr lang="pt-BR" sz="1200" dirty="0">
                <a:latin typeface="+mn-lt"/>
              </a:rPr>
              <a:t>– XRF</a:t>
            </a:r>
          </a:p>
        </p:txBody>
      </p:sp>
      <p:sp>
        <p:nvSpPr>
          <p:cNvPr id="45" name="Rectangle 21"/>
          <p:cNvSpPr>
            <a:spLocks noChangeArrowheads="1"/>
          </p:cNvSpPr>
          <p:nvPr/>
        </p:nvSpPr>
        <p:spPr bwMode="auto">
          <a:xfrm>
            <a:off x="7020273" y="2028641"/>
            <a:ext cx="18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>
                <a:latin typeface="+mn-lt"/>
              </a:rPr>
              <a:t>Espectrofotômetro ultravioleta-visível</a:t>
            </a:r>
          </a:p>
        </p:txBody>
      </p:sp>
      <p:sp>
        <p:nvSpPr>
          <p:cNvPr id="49" name="Triângulo isósceles 48">
            <a:hlinkClick r:id="" action="ppaction://hlinkshowjump?jump=nextslide"/>
          </p:cNvPr>
          <p:cNvSpPr/>
          <p:nvPr/>
        </p:nvSpPr>
        <p:spPr>
          <a:xfrm rot="5400000" flipH="1">
            <a:off x="8532813" y="40535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0" name="Triângulo isósceles 49">
            <a:hlinkClick r:id="" action="ppaction://hlinkshowjump?jump=previousslide"/>
          </p:cNvPr>
          <p:cNvSpPr/>
          <p:nvPr/>
        </p:nvSpPr>
        <p:spPr>
          <a:xfrm rot="16200000">
            <a:off x="8101013" y="40535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4" name="Imagem 11" descr="EXIT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ângulo 21"/>
          <p:cNvSpPr/>
          <p:nvPr/>
        </p:nvSpPr>
        <p:spPr>
          <a:xfrm>
            <a:off x="539750" y="516053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684213" y="332657"/>
            <a:ext cx="7704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Química Analítica Inorgânica (LAQUA)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90377" y="764704"/>
            <a:ext cx="7886079" cy="360040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90377" y="908720"/>
            <a:ext cx="7886079" cy="360040"/>
          </a:xfrm>
          <a:prstGeom prst="rect">
            <a:avLst/>
          </a:prstGeom>
        </p:spPr>
        <p:txBody>
          <a:bodyPr/>
          <a:lstStyle/>
          <a:p>
            <a:pPr marL="0" lvl="1"/>
            <a:r>
              <a:rPr lang="pt-BR" sz="1600" b="1" dirty="0" smtClean="0">
                <a:solidFill>
                  <a:srgbClr val="002060"/>
                </a:solidFill>
              </a:rPr>
              <a:t>Equipamentos analíticos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39750" y="516052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" name="Rectangle 17"/>
          <p:cNvSpPr>
            <a:spLocks noChangeArrowheads="1"/>
          </p:cNvSpPr>
          <p:nvPr/>
        </p:nvSpPr>
        <p:spPr bwMode="auto">
          <a:xfrm>
            <a:off x="2411760" y="2060848"/>
            <a:ext cx="2016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n-lt"/>
              </a:rPr>
              <a:t>Espectrômetro de fluorescência de raios X por reflexão total – TXRF</a:t>
            </a:r>
            <a:endParaRPr lang="pt-BR" sz="1200" dirty="0">
              <a:latin typeface="+mn-lt"/>
            </a:endParaRPr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2555776" y="4581128"/>
            <a:ext cx="18725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n-lt"/>
              </a:rPr>
              <a:t>Forno de digestão de amostra por micro-ondas</a:t>
            </a:r>
            <a:endParaRPr lang="pt-BR" sz="1200" dirty="0">
              <a:latin typeface="+mn-lt"/>
            </a:endParaRPr>
          </a:p>
        </p:txBody>
      </p:sp>
      <p:sp>
        <p:nvSpPr>
          <p:cNvPr id="45" name="Rectangle 21"/>
          <p:cNvSpPr>
            <a:spLocks noChangeArrowheads="1"/>
          </p:cNvSpPr>
          <p:nvPr/>
        </p:nvSpPr>
        <p:spPr bwMode="auto">
          <a:xfrm>
            <a:off x="6948264" y="1916832"/>
            <a:ext cx="19442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n-lt"/>
              </a:rPr>
              <a:t>Microscópio eletrônico de bancada – SEM/EDS</a:t>
            </a:r>
            <a:endParaRPr lang="pt-BR" sz="1200" dirty="0">
              <a:latin typeface="+mn-lt"/>
            </a:endParaRPr>
          </a:p>
        </p:txBody>
      </p:sp>
      <p:pic>
        <p:nvPicPr>
          <p:cNvPr id="22" name="Imagem 21" descr="laqua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628799"/>
            <a:ext cx="1656458" cy="2160241"/>
          </a:xfrm>
          <a:prstGeom prst="rect">
            <a:avLst/>
          </a:prstGeom>
        </p:spPr>
      </p:pic>
      <p:pic>
        <p:nvPicPr>
          <p:cNvPr id="26" name="Imagem 25" descr="laqua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28800"/>
            <a:ext cx="1861051" cy="1080120"/>
          </a:xfrm>
          <a:prstGeom prst="rect">
            <a:avLst/>
          </a:prstGeom>
        </p:spPr>
      </p:pic>
      <p:pic>
        <p:nvPicPr>
          <p:cNvPr id="27" name="Imagem 26" descr="laqua-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9" y="4149080"/>
            <a:ext cx="1728192" cy="1300969"/>
          </a:xfrm>
          <a:prstGeom prst="rect">
            <a:avLst/>
          </a:prstGeom>
        </p:spPr>
      </p:pic>
      <p:pic>
        <p:nvPicPr>
          <p:cNvPr id="28" name="Imagem 27" descr="laqua-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365104"/>
            <a:ext cx="1824202" cy="1368152"/>
          </a:xfrm>
          <a:prstGeom prst="rect">
            <a:avLst/>
          </a:prstGeom>
        </p:spPr>
      </p:pic>
      <p:pic>
        <p:nvPicPr>
          <p:cNvPr id="29" name="Imagem 28" descr="laqua-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2852936"/>
            <a:ext cx="1800200" cy="1345413"/>
          </a:xfrm>
          <a:prstGeom prst="rect">
            <a:avLst/>
          </a:prstGeom>
        </p:spPr>
      </p:pic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6948264" y="3284984"/>
            <a:ext cx="21237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err="1" smtClean="0">
                <a:latin typeface="+mn-lt"/>
              </a:rPr>
              <a:t>Cromatógrafo</a:t>
            </a:r>
            <a:r>
              <a:rPr lang="pt-BR" sz="1200" dirty="0" smtClean="0">
                <a:latin typeface="+mn-lt"/>
              </a:rPr>
              <a:t> de íons  (detector de condutividade, </a:t>
            </a:r>
            <a:r>
              <a:rPr lang="pt-BR" sz="1200" dirty="0" err="1" smtClean="0">
                <a:latin typeface="+mn-lt"/>
              </a:rPr>
              <a:t>amperométrico</a:t>
            </a:r>
            <a:r>
              <a:rPr lang="pt-BR" sz="1200" dirty="0" smtClean="0">
                <a:latin typeface="+mn-lt"/>
              </a:rPr>
              <a:t> e UV-VIS)</a:t>
            </a:r>
            <a:endParaRPr lang="pt-BR" sz="1200" dirty="0">
              <a:latin typeface="+mn-lt"/>
            </a:endParaRPr>
          </a:p>
        </p:txBody>
      </p: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6948265" y="4808185"/>
            <a:ext cx="180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n-lt"/>
              </a:rPr>
              <a:t>Moinho de bolas</a:t>
            </a:r>
            <a:endParaRPr lang="pt-BR" sz="1200" dirty="0">
              <a:latin typeface="+mn-lt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84213" y="332656"/>
            <a:ext cx="7704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Química Analítica Inorgânica (LAQUA)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34" name="Triângulo isósceles 33">
            <a:hlinkClick r:id="" action="ppaction://hlinkshowjump?jump=nextslide"/>
          </p:cNvPr>
          <p:cNvSpPr/>
          <p:nvPr/>
        </p:nvSpPr>
        <p:spPr>
          <a:xfrm rot="5400000" flipH="1">
            <a:off x="8532813" y="404665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" name="Triângulo isósceles 34">
            <a:hlinkClick r:id="" action="ppaction://hlinkshowjump?jump=previousslide"/>
          </p:cNvPr>
          <p:cNvSpPr/>
          <p:nvPr/>
        </p:nvSpPr>
        <p:spPr>
          <a:xfrm rot="16200000">
            <a:off x="8101013" y="404665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3" name="Imagem 11" descr="EXI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90377" y="748109"/>
            <a:ext cx="7886079" cy="360040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90377" y="892125"/>
            <a:ext cx="7886079" cy="360040"/>
          </a:xfrm>
          <a:prstGeom prst="rect">
            <a:avLst/>
          </a:prstGeom>
        </p:spPr>
        <p:txBody>
          <a:bodyPr/>
          <a:lstStyle/>
          <a:p>
            <a:pPr marL="0" lvl="1"/>
            <a:r>
              <a:rPr lang="pt-BR" sz="1600" b="1" dirty="0" smtClean="0">
                <a:solidFill>
                  <a:srgbClr val="002060"/>
                </a:solidFill>
              </a:rPr>
              <a:t>Equipamentos analíticos </a:t>
            </a:r>
          </a:p>
        </p:txBody>
      </p:sp>
      <p:sp>
        <p:nvSpPr>
          <p:cNvPr id="41" name="Rectangle 17"/>
          <p:cNvSpPr>
            <a:spLocks noChangeArrowheads="1"/>
          </p:cNvSpPr>
          <p:nvPr/>
        </p:nvSpPr>
        <p:spPr bwMode="auto">
          <a:xfrm>
            <a:off x="4860032" y="2044253"/>
            <a:ext cx="2016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n-lt"/>
              </a:rPr>
              <a:t>Analisadores elementares (matrizes inorgânicas)</a:t>
            </a:r>
          </a:p>
          <a:p>
            <a:r>
              <a:rPr lang="pt-BR" sz="1200" dirty="0" smtClean="0">
                <a:latin typeface="+mn-lt"/>
              </a:rPr>
              <a:t>C/S; N/O; H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6300192" y="4204493"/>
            <a:ext cx="21237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+mn-lt"/>
              </a:rPr>
              <a:t>Analisadores elementares (matrizes orgânicas) </a:t>
            </a:r>
          </a:p>
          <a:p>
            <a:r>
              <a:rPr lang="pt-BR" sz="1200" dirty="0" smtClean="0">
                <a:latin typeface="+mn-lt"/>
              </a:rPr>
              <a:t>CHNS; TOC/TN</a:t>
            </a:r>
            <a:endParaRPr lang="pt-BR" sz="1200" dirty="0">
              <a:latin typeface="+mn-lt"/>
            </a:endParaRPr>
          </a:p>
        </p:txBody>
      </p:sp>
      <p:sp>
        <p:nvSpPr>
          <p:cNvPr id="21" name="Triângulo isósceles 20">
            <a:hlinkClick r:id="" action="ppaction://hlinkshowjump?jump=previousslide"/>
          </p:cNvPr>
          <p:cNvSpPr/>
          <p:nvPr/>
        </p:nvSpPr>
        <p:spPr>
          <a:xfrm rot="16200000">
            <a:off x="8605143" y="40535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3" name="Imagem 22" descr="laqua-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220" y="1612205"/>
            <a:ext cx="2035969" cy="1535906"/>
          </a:xfrm>
          <a:prstGeom prst="rect">
            <a:avLst/>
          </a:prstGeom>
        </p:spPr>
      </p:pic>
      <p:pic>
        <p:nvPicPr>
          <p:cNvPr id="25" name="Imagem 24" descr="laqua-09.jpg"/>
          <p:cNvPicPr>
            <a:picLocks noChangeAspect="1"/>
          </p:cNvPicPr>
          <p:nvPr/>
        </p:nvPicPr>
        <p:blipFill>
          <a:blip r:embed="rId3" cstate="print"/>
          <a:srcRect l="1519" r="2536"/>
          <a:stretch>
            <a:fillRect/>
          </a:stretch>
        </p:blipFill>
        <p:spPr>
          <a:xfrm>
            <a:off x="2771800" y="1612205"/>
            <a:ext cx="1948070" cy="1528763"/>
          </a:xfrm>
          <a:prstGeom prst="rect">
            <a:avLst/>
          </a:prstGeom>
        </p:spPr>
      </p:pic>
      <p:pic>
        <p:nvPicPr>
          <p:cNvPr id="32" name="Imagem 31" descr="laqua-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772445"/>
            <a:ext cx="2030400" cy="1528763"/>
          </a:xfrm>
          <a:prstGeom prst="rect">
            <a:avLst/>
          </a:prstGeom>
        </p:spPr>
      </p:pic>
      <p:pic>
        <p:nvPicPr>
          <p:cNvPr id="33" name="Imagem 32" descr="laqua-11.jpg"/>
          <p:cNvPicPr>
            <a:picLocks noChangeAspect="1"/>
          </p:cNvPicPr>
          <p:nvPr/>
        </p:nvPicPr>
        <p:blipFill>
          <a:blip r:embed="rId5" cstate="print"/>
          <a:srcRect l="3546"/>
          <a:stretch>
            <a:fillRect/>
          </a:stretch>
        </p:blipFill>
        <p:spPr>
          <a:xfrm>
            <a:off x="4211960" y="3772445"/>
            <a:ext cx="1958392" cy="1528763"/>
          </a:xfrm>
          <a:prstGeom prst="rect">
            <a:avLst/>
          </a:prstGeom>
        </p:spPr>
      </p:pic>
      <p:pic>
        <p:nvPicPr>
          <p:cNvPr id="15" name="Imagem 11" descr="EXIT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539750" y="516053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684213" y="332657"/>
            <a:ext cx="7704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Química Analítica Inorgânica (LAQUA)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516051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332655"/>
            <a:ext cx="7704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Tabaco e Derivados (LATAB)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6" name="Triângulo isósceles 15">
            <a:hlinkClick r:id="" action="ppaction://hlinkshowjump?jump=nextslide"/>
          </p:cNvPr>
          <p:cNvSpPr/>
          <p:nvPr/>
        </p:nvSpPr>
        <p:spPr>
          <a:xfrm rot="5400000" flipH="1">
            <a:off x="8532813" y="43418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90377" y="2132856"/>
            <a:ext cx="7886079" cy="2448272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Avaliação, definição e aplicação de parâmetros químicos e métodos analíticos;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Desenvolvimento de métodos analíticos instrumentais. Técnicas empregadas: cromatografia líquida e gasosa;</a:t>
            </a: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Analises químicas para avaliação da conformidade de produtos (Ex.: análise de determinação de material volátil em implantes mamários e análise por SIMDIS e DAC em petróleo e seus derivados e  sulfurados em naftas (ASTM D 5623).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790377" y="1268759"/>
            <a:ext cx="7886079" cy="864096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Atendimento às indústrias químicas e farmacêuticas, centros de pesquisa, órgãos de governo, universidades e unidades de pesquisa interna, órgãos de fiscalização e pessoas físicas:</a:t>
            </a: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90377" y="764703"/>
            <a:ext cx="7886079" cy="360040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90377" y="908719"/>
            <a:ext cx="7886079" cy="360040"/>
          </a:xfrm>
          <a:prstGeom prst="rect">
            <a:avLst/>
          </a:prstGeom>
        </p:spPr>
        <p:txBody>
          <a:bodyPr/>
          <a:lstStyle/>
          <a:p>
            <a:pPr marL="0" lvl="1"/>
            <a:r>
              <a:rPr lang="pt-BR" sz="1600" b="1" dirty="0" smtClean="0">
                <a:solidFill>
                  <a:srgbClr val="002060"/>
                </a:solidFill>
              </a:rPr>
              <a:t>Natureza dos Serviços Realizados</a:t>
            </a:r>
          </a:p>
        </p:txBody>
      </p:sp>
      <p:pic>
        <p:nvPicPr>
          <p:cNvPr id="10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90377" y="773021"/>
            <a:ext cx="7886079" cy="360040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90377" y="917037"/>
            <a:ext cx="7886079" cy="360040"/>
          </a:xfrm>
          <a:prstGeom prst="rect">
            <a:avLst/>
          </a:prstGeom>
        </p:spPr>
        <p:txBody>
          <a:bodyPr/>
          <a:lstStyle/>
          <a:p>
            <a:pPr marL="0" lvl="1"/>
            <a:r>
              <a:rPr lang="pt-BR" sz="1600" b="1" dirty="0" smtClean="0">
                <a:solidFill>
                  <a:srgbClr val="002060"/>
                </a:solidFill>
              </a:rPr>
              <a:t>Equipamentos analíticos </a:t>
            </a:r>
          </a:p>
        </p:txBody>
      </p:sp>
      <p:sp>
        <p:nvSpPr>
          <p:cNvPr id="22" name="Retângulo 5"/>
          <p:cNvSpPr>
            <a:spLocks noChangeArrowheads="1"/>
          </p:cNvSpPr>
          <p:nvPr/>
        </p:nvSpPr>
        <p:spPr bwMode="auto">
          <a:xfrm>
            <a:off x="2411760" y="1709125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 smtClean="0"/>
              <a:t> </a:t>
            </a:r>
            <a:r>
              <a:rPr lang="pt-BR" sz="1200" dirty="0" err="1" smtClean="0"/>
              <a:t>Cromatógrafo</a:t>
            </a:r>
            <a:r>
              <a:rPr lang="pt-BR" sz="1200" dirty="0" smtClean="0"/>
              <a:t> a Gás com detector NCD</a:t>
            </a:r>
          </a:p>
        </p:txBody>
      </p:sp>
      <p:sp>
        <p:nvSpPr>
          <p:cNvPr id="26" name="Triângulo isósceles 25">
            <a:hlinkClick r:id="" action="ppaction://hlinkshowjump?jump=previousslide"/>
          </p:cNvPr>
          <p:cNvSpPr/>
          <p:nvPr/>
        </p:nvSpPr>
        <p:spPr>
          <a:xfrm rot="16200000">
            <a:off x="8605143" y="476673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39750" y="524369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684213" y="340973"/>
            <a:ext cx="7704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Tabaco e Derivados (LATAB)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27" name="Imagem 26" descr="latab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49085"/>
            <a:ext cx="1460444" cy="1514533"/>
          </a:xfrm>
          <a:prstGeom prst="rect">
            <a:avLst/>
          </a:prstGeom>
        </p:spPr>
      </p:pic>
      <p:pic>
        <p:nvPicPr>
          <p:cNvPr id="28" name="Imagem 27" descr="latab-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005269"/>
            <a:ext cx="1440160" cy="1264327"/>
          </a:xfrm>
          <a:prstGeom prst="rect">
            <a:avLst/>
          </a:prstGeom>
        </p:spPr>
      </p:pic>
      <p:pic>
        <p:nvPicPr>
          <p:cNvPr id="29" name="Imagem 28" descr="latab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445429"/>
            <a:ext cx="1440160" cy="1440160"/>
          </a:xfrm>
          <a:prstGeom prst="rect">
            <a:avLst/>
          </a:prstGeom>
        </p:spPr>
      </p:pic>
      <p:pic>
        <p:nvPicPr>
          <p:cNvPr id="30" name="Imagem 29" descr="latab-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277077"/>
            <a:ext cx="2152656" cy="1482490"/>
          </a:xfrm>
          <a:prstGeom prst="rect">
            <a:avLst/>
          </a:prstGeom>
        </p:spPr>
      </p:pic>
      <p:pic>
        <p:nvPicPr>
          <p:cNvPr id="31" name="Imagem 30" descr="latab-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2933261"/>
            <a:ext cx="2170176" cy="1737360"/>
          </a:xfrm>
          <a:prstGeom prst="rect">
            <a:avLst/>
          </a:prstGeom>
        </p:spPr>
      </p:pic>
      <p:pic>
        <p:nvPicPr>
          <p:cNvPr id="32" name="Imagem 31" descr="latab-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4877477"/>
            <a:ext cx="2808312" cy="1143811"/>
          </a:xfrm>
          <a:prstGeom prst="rect">
            <a:avLst/>
          </a:prstGeom>
        </p:spPr>
      </p:pic>
      <p:sp>
        <p:nvSpPr>
          <p:cNvPr id="33" name="Retângulo 5"/>
          <p:cNvSpPr>
            <a:spLocks noChangeArrowheads="1"/>
          </p:cNvSpPr>
          <p:nvPr/>
        </p:nvSpPr>
        <p:spPr bwMode="auto">
          <a:xfrm>
            <a:off x="2411760" y="3221293"/>
            <a:ext cx="1728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 err="1" smtClean="0"/>
              <a:t>Cromatógrafo</a:t>
            </a:r>
            <a:r>
              <a:rPr lang="pt-BR" sz="1200" dirty="0" smtClean="0"/>
              <a:t> a Líquido de Ultra Eficiência com PDA, FLD e ELS</a:t>
            </a:r>
          </a:p>
        </p:txBody>
      </p:sp>
      <p:sp>
        <p:nvSpPr>
          <p:cNvPr id="34" name="Retângulo 5"/>
          <p:cNvSpPr>
            <a:spLocks noChangeArrowheads="1"/>
          </p:cNvSpPr>
          <p:nvPr/>
        </p:nvSpPr>
        <p:spPr bwMode="auto">
          <a:xfrm>
            <a:off x="2411760" y="4877477"/>
            <a:ext cx="17281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 err="1" smtClean="0"/>
              <a:t>Cromatógrafo</a:t>
            </a:r>
            <a:r>
              <a:rPr lang="pt-BR" sz="1200" dirty="0" smtClean="0"/>
              <a:t> a Gás com FID, TCD, NPD, ECD e MS/MS</a:t>
            </a:r>
          </a:p>
        </p:txBody>
      </p:sp>
      <p:sp>
        <p:nvSpPr>
          <p:cNvPr id="35" name="Retângulo 5"/>
          <p:cNvSpPr>
            <a:spLocks noChangeArrowheads="1"/>
          </p:cNvSpPr>
          <p:nvPr/>
        </p:nvSpPr>
        <p:spPr bwMode="auto">
          <a:xfrm>
            <a:off x="7199784" y="1637117"/>
            <a:ext cx="17281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 err="1" smtClean="0"/>
              <a:t>Cromatógrafo</a:t>
            </a:r>
            <a:r>
              <a:rPr lang="pt-BR" sz="1200" dirty="0" smtClean="0"/>
              <a:t> Iônico com detector  de condutividade</a:t>
            </a:r>
          </a:p>
        </p:txBody>
      </p:sp>
      <p:sp>
        <p:nvSpPr>
          <p:cNvPr id="36" name="Retângulo 5"/>
          <p:cNvSpPr>
            <a:spLocks noChangeArrowheads="1"/>
          </p:cNvSpPr>
          <p:nvPr/>
        </p:nvSpPr>
        <p:spPr bwMode="auto">
          <a:xfrm>
            <a:off x="7199784" y="3293301"/>
            <a:ext cx="17647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 err="1" smtClean="0"/>
              <a:t>Cromatógrafo</a:t>
            </a:r>
            <a:r>
              <a:rPr lang="pt-BR" sz="1200" dirty="0" smtClean="0"/>
              <a:t> a Líquido de Ultra Eficiência com detector MS/MS </a:t>
            </a:r>
            <a:r>
              <a:rPr lang="pt-BR" sz="1200" dirty="0" err="1" smtClean="0"/>
              <a:t>Orbitrap</a:t>
            </a:r>
            <a:endParaRPr lang="pt-BR" sz="1200" dirty="0" smtClean="0"/>
          </a:p>
        </p:txBody>
      </p:sp>
      <p:sp>
        <p:nvSpPr>
          <p:cNvPr id="37" name="Retângulo 5"/>
          <p:cNvSpPr>
            <a:spLocks noChangeArrowheads="1"/>
          </p:cNvSpPr>
          <p:nvPr/>
        </p:nvSpPr>
        <p:spPr bwMode="auto">
          <a:xfrm>
            <a:off x="7199784" y="4949485"/>
            <a:ext cx="1764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 err="1" smtClean="0"/>
              <a:t>Cromatógrafo</a:t>
            </a:r>
            <a:r>
              <a:rPr lang="pt-BR" sz="1200" dirty="0" smtClean="0"/>
              <a:t> a Líquido com DAD, FLD e MS/MS </a:t>
            </a:r>
            <a:r>
              <a:rPr lang="pt-BR" sz="1200" dirty="0" err="1" smtClean="0"/>
              <a:t>Ion</a:t>
            </a:r>
            <a:r>
              <a:rPr lang="pt-BR" sz="1200" dirty="0" smtClean="0"/>
              <a:t> </a:t>
            </a:r>
            <a:r>
              <a:rPr lang="pt-BR" sz="1200" dirty="0" err="1" smtClean="0"/>
              <a:t>Trap</a:t>
            </a:r>
            <a:endParaRPr lang="pt-BR" sz="1200" dirty="0" smtClean="0"/>
          </a:p>
        </p:txBody>
      </p:sp>
      <p:pic>
        <p:nvPicPr>
          <p:cNvPr id="23" name="Imagem 11" descr="EXIT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372037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88641"/>
            <a:ext cx="7704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Análise Orgânica Instrumental (LANOI)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6" name="Triângulo isósceles 15">
            <a:hlinkClick r:id="" action="ppaction://hlinkshowjump?jump=nextslide"/>
          </p:cNvPr>
          <p:cNvSpPr/>
          <p:nvPr/>
        </p:nvSpPr>
        <p:spPr>
          <a:xfrm rot="5400000" flipH="1">
            <a:off x="8532813" y="29016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90377" y="1988841"/>
            <a:ext cx="7886079" cy="3672407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Desenvolvimento de método para separação, identificação e quantificação de componentes em amostras simples a muito complexas: produtos das indústrias farmacêutica, química, Técnicas empregadas: CG-DIC, CG-EM.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Desenvolvimento de métodos de análise qualitativo e quantitativo de solventes residuais em fármacos, produtos de uso médico, etc. Técnicas empregadas:      HS-CG-DIC e HS-CG-EM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Caracterização de materiais poliméricos: borrachas, plásticos e resinas. (matéria prima e produto acabado. Técnicas Empregadas: FTIR, ATR-FTIR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Determinação de água em diversas matrizes, tais como biodiesel, derivados de petróleo, cosméticos e alimentos. Técnica empregada: Titulação por Karl Fischer 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790377" y="1124745"/>
            <a:ext cx="7886079" cy="864096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r>
              <a:rPr lang="pt-BR" sz="1600" kern="0" dirty="0" smtClean="0">
                <a:solidFill>
                  <a:srgbClr val="002060"/>
                </a:solidFill>
                <a:latin typeface="+mn-lt"/>
                <a:cs typeface="+mn-cs"/>
              </a:rPr>
              <a:t>Atendimento às indústrias químicas e farmacêuticas, centros de pesquisa, órgãos de governo, universidades e unidades de pesquisa interna, órgãos de fiscalização e pessoas físicas. 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90377" y="620689"/>
            <a:ext cx="7886079" cy="360040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90377" y="764705"/>
            <a:ext cx="7886079" cy="360040"/>
          </a:xfrm>
          <a:prstGeom prst="rect">
            <a:avLst/>
          </a:prstGeom>
        </p:spPr>
        <p:txBody>
          <a:bodyPr/>
          <a:lstStyle/>
          <a:p>
            <a:pPr marL="0" lvl="1"/>
            <a:r>
              <a:rPr lang="pt-BR" sz="1600" b="1" dirty="0" smtClean="0">
                <a:solidFill>
                  <a:srgbClr val="002060"/>
                </a:solidFill>
              </a:rPr>
              <a:t>Natureza dos Serviços Realizados</a:t>
            </a:r>
          </a:p>
        </p:txBody>
      </p:sp>
      <p:pic>
        <p:nvPicPr>
          <p:cNvPr id="11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de cantos arredondados 45"/>
          <p:cNvSpPr/>
          <p:nvPr/>
        </p:nvSpPr>
        <p:spPr>
          <a:xfrm>
            <a:off x="3131840" y="5013176"/>
            <a:ext cx="1296144" cy="3600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2915816" y="1340768"/>
            <a:ext cx="1728192" cy="3312368"/>
          </a:xfrm>
          <a:prstGeom prst="rect">
            <a:avLst/>
          </a:prstGeom>
          <a:solidFill>
            <a:srgbClr val="002060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057" name="AutoShape 7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58" name="AutoShape 9" descr="data:image/jpeg;base64,/9j/4AAQSkZJRgABAQAAAQABAAD/2wCEAAkGBhQSEBQUEhQWFRUVFBgYGBUUGBoXFhQXFBQWFBUUGBQXHCYeFxkjGRUVHy8gJScpLCwsFR4xNTAqNSYrLCkBCQoKDgwOGg8PGSklHB8qLywpLCwtKSkpLTUuKioqKiwpKSwqKSkpLCoqLCk0KiksKSkpLCwsLSopKSwpKSwpKf/AABEIAIgBcwMBIgACEQEDEQH/xAAcAAACAgMBAQAAAAAAAAAAAAAABgUHAQMEAgj/xABOEAABAwIBBA0HCAgGAgMBAAABAAIDBBESBQYhMQcTFEFRUmFxgZGSk+EVFiIyU6HRF0JUcoKx0uIjMzRiorLBwjVDc3SUsyR1RIPwNv/EABoBAQADAQEBAAAAAAAAAAAAAAABAgMEBQb/xAAzEQACAQIBCgQFBAMAAAAAAAAAAQIDEQQFEhMhMUFRUpHhFFOS0RVhcaHwIiOBwTJCsf/aAAwDAQACEQMRAD8AuVCELMkF5klDfWIHOvS5qyi2y3pWtycKwxMqsabdGOdLctn5qLwUW/1OyNm7GcZvWjdjOM3rXH5G/fPV4o8jfvnq8V5PicqeRH1L3N8yhzPp2OvdjOM3rWd2M4zetcfkb9/3eKPI37/u8U8TlTyI+pe4zKHM+nY692M47etG7GcZvWuPyN+/7vFHkX9/+HxTxOVPIj6l7k5lDmfTsdm7WcdvWjdrOO3rXF5E/fPV4o8hjjnq8U8TlPyI+pe4zKHM+nY7d2x8dvWjd0fHb1hcPkIcc9XiseQRxz1eKnxGU/Ij6l7kZlDmfQ7t3R8dvWEbvj47esLh8gjjnq8VjyAOOerxTxGU/Ij6l7lc2jzM793x8dvWjyhHx29YXB5vjjns+Kx5vDjnq8VPiMpeTH1L3IzaXMd/lCPjt6wjyjH7RvWFH+bo457PivJzaHtD2fFSsRlLyY+pe5GbT4kl5Si9o3rCx5Ti9oztBRvmwPaHs+Kwc1x7Q9nxVtPlDyV1XuRmw4kn5Ui9oztBY8qRe1Z2gow5qj2h7PivPmkPaHs+Ksq+P8pdV7kWhxJXypF7VnaCPKsPtWdoKJ80R7U9nxWPNEe1PZ/MrabHeUuq9yLR4kt5Wh9qztBHliH2sfaCiDmcPansfmXk5mD2p7H5lZVcZ5a69xaPEmPLMHto+0Fjy3B7aPtBQxzJHtj2PzLwcxh7Y9j8ysquL8tde5FkTnlyn9tH2gjy5T+2j7QUEcwx7Y9j8y8+YA9sewPxK2kxXIuvcjUT3l6n9tH2wseX6f28fbCgfk/Htj2B+JY+T0e3PYH4lOkxPIuvco7k/wCcFN7eLthY84ab28XbCXzsdj257A/EvJ2OB7c92PxK2fiORde5W8uAxecVN7eLthefOWl+kRdsfFLp2NR9IPdj8a8HYxH0g92PxqynW5V1KuVTgMvnNS/SIu2PijzmpfpEPbb8Ur/Jc36Qe7H41g7FjfpB7sfjVs6rykZ1XlGjzopPpMPeN+Kwc6qT6TD3jfilY7FDfpLu7H414OxI36S7uh+NWUqnAo51t0V1Grzto/pUHeN+KPO2j+lQd434pQOw636U7uh+Nefkbb9Kd3Q/GrXlwMtJieRde44+dtH9Kg7xvxXbQZUinBMMjJA02JY4OAJ0gGyQDsNN+lO7ofjTbmlmw2hhdEHmTE8vLi3Dra1oFrnVh4d9Sm95rSnXcv1xSX1JtCEKx1AhCEAIQtbqlgNi9oPAXAHquhBsQtW62cdnab8V7ZKHeqQeYg/cguj0hC1uqWA2L2g8BcAeolCTYhat1s47O034r3HM13quB5iD9yEXR6Qha3VLAbFzQeAuAPUShJsQtW62cdnab8VtQi4IWHPAFyQBwnQOta91s47O034oLm1Cw1wIuCCOEaR1rxUVLGC73tYOF7g0dZKC5sQo3zmpPpMHes+K6qbKUUn6uWN/1Htd7gUuQpxexnQhCELAhC01NbHGLyPYz67g3+YhCG7bTchRozmpPpMHes+K7Katjk/VyMf9RzXfykpchTi9jNyELD3gC5IA4SbDrKFjKFq3Wzjs7TfivUczXeq5p5iD9yEXR7Qhat1s47O034oLm1I2cOyiynndFFEJcGhz8eEY/nNFmm9tV+G/AmnK7ZJYHtppGNkcMIeTcMvrIw39K2rrSDk/YgftgM8zDHviPFjPIC4WHPp5lWV9xyYmVbVGiv51Exm3n/NWTBkdJ6IIxybYcMbTrJ9CxNtTdZTsuOip4KdgijwRtb80EDTwm5uSeE6V0NqGnU5ptp0OBsOHXqUq+82pKUY2nK7NiFq3Wzjs7TfijdbOOztN+Kk1ujahDTfVp5tKEJBCFq3Wzjs7TfihFzahat1s47O034o3Wzjs7Tfigujaha2VDSbBzSeAOBPUCtiEghCEAIQhAC+eMs1u3VE0vtJHu6C4ke6yvPOiu2miqJNRbE631nDA3+JwVALKpwPGynP/ABj/ACFlaGw4f0VSP34/e1/wSPnPQbS+FlrHcsJPO9uJ3vJTpsOH0ar60X3SKsP8jnwcXHEKL+f/AAfMrZSbTwSTP9WNpdbhO83nJsOlfPtbVOmlfI/S97i4nhLjcqxNlvL36ulaeCST3iNv3u7KTMiZPvFUVDh6MEdhyyyna4x0XL/sjhUzd3Y0x1R1amjWxfj6EPZW1sRUOGllktpklt9mNoA97ndSqZXxmTQ7Vk+nbvmMPPPITJ/cB0KKa1lcnRvVvwR1ZwZabSU75n6cI9FvHedDW9J9wJ3lQVZVOlkfJIcT3uLnE75JuU17JOc26KjamG8UJI0anyanu5QPVHMTvrTseZtbrqsTxeKKznX1OcfUZ1gk8jTwqZPOdkTiqjxFZU4bF+NipZfQObFXttFTv3zCy/O1oafeCqBkjwuIO8SOo2VzbGFVjycwezfIz+LGPc9Ke0nJsrVHH5GjZWrcFBg35ZWt6G3kPva3rVO2VibMNbeWni4rHPPO92Ee5h60lZBoduqoIuPKwHmLhi911E9cjLGvPr5q+SHrODO51DTQUdPYSthZtj7A7WXNDi1oOjESSbnVcb50V3U1T5HF0jnPcdbnkuJ6SpDOqUurqku17fJ0APIA6gFKbHVfTw1mKowgFhDHv9Vj7jSSfV0Yhi3r7yh63YpUm61XMbsti4IX25OlIuIpCOEMdbrsvNNSufK2No9Nzg0DUcTiAObSV9GsluAQbg6iDcEcIO+tM1Gx7muexrnMN2uc0FzSNRDjpCvo/mdvwxbpfYzS0+1xsYCSGNa25NycIAuSdZNltQshanrrUVtn9sgSMkdTUrsJZoklHrYt9jD822onXfQLW01tJI57ruJc4nWSS4nnOkr1VSFz3udrLnE85JJ96dNizKVPFNIJi1sjg0RvfYAetiaHHQ0m7ee1ufnvnPWfNucsTVtKVk/sKHk2W19qktw4HfBdGb2TjNVwxNuC6QAkaC1o0uNxpFmgnoX0Hi5VodRRl4kLGl7b2fhGIXFiA7XqV9Gdyyak0843Kq9lTOXbJBSxn0YzeS3zpN5vM0HrPInrO/OIUdK6TRjPoxg77yNBtwNFyea2+qIe8ucSSS4m5J0kkm5PKSVNSW4tlCvmrRx2vaeLJ22JarDWvZ7SFw6WOa4e4OXNnZmtuSjoyR+keZDKd/E4RlrPsgEc+LhXDmJVbXlGmPDJg7xpZ/cFmlZnnU4yo14qXy+5b2d9dtNBUP1Hai0c8n6Me9yoKytzZbrsNHHGNcsov9WNpcf4ixVIpqbTfKM71VHgi59jCh2vJzHWsZXvf0XwD3M96bFx5GotppoYuJExp5w0YvfdaM567aaKok32xOt9ZwwN/icFstSPZgtFSV9yKLy1W7dUzS+0le4cxcbe6ynM2htVBlCffMbIGn/Vd6Y7Nkrpor/0WR6Zm/UVEkp+rENqb/QrnXE+cpNuUpvcn99X9itZGjkXuKIucGjW4gDnJsPevoqnoGMjbHhBDGtaLgHQ0Bv9FMY5xphcK699drHzvBUOYbsc5p4WktPWE4Zt7Js8Lg2oJmi3yf1reUO+dzO6wnfOrMWCpieY42xzAEtcwBuIgXwuA0EHVfWLqlFLTiy1SFXCSVmXznBlhoydNPG4FpgJY4ajtgwNPW4KhbJkjy8fJD6Yn/5LbfULXSEc2NgP2kuAX0DXvc6iTuMXX0zi1wMiI8U9SztJ4p6l9E5LotpgiiF/0cbGdloB94XVY8vvV9EdSyZq1y+3cqHYnycXVrpC3RHE6xt855DB/DjVuLJWFpGNlY9HD0VRhm3uCEIUnQCEIQCXsr12ChazfllaOhgLz7wxVVkuj26eKIf5kjGdpwB9xTrsv1t54YuJGXHnkdb7ox1qJ2NKLbMoxneja+Q9DcLf4nNWEtcjwMT+7is36I69llgFc22owM9z5APuXfsUVrYo617zZrGxvceRolv0rn2Xmf8Alwnhg+6R/wAUoU2U3MhliboExjxHkjLnBvMXOB+yjdpXKzqaLFOfC/8AwxlXKLqieSV/rSOJtwX0Bo5hYDmTlnXQbiyTT02qSWXbJfrNbcjoLmN+yo7Y2yDuisD3C8cFnngLr/o29YxfYXZstV2KsZHfRFEL/WkJcf4cCLZciEXGjKrLbLUv7E2jpjJIyMa3va0c7nBo+9XJn7nEKKkwRm0kgwR21taBZz+gWA5SOBVrmFA018TnkBkQdK4nU0RMLrn7WFc2dOX3VlS+U3DfVjafmsHqjnOknlJROyIo1dDRk1tk7L8/kiWMJIAFyTYAayToACvnNHIIo6VkejGfSkPC91rjmFg0fV5VREEzmOD2Etc0ghw0EEaiDvFSnnbWfSp+8d8VEWkVwleFFuUldmnOODBWVDeCeTqxut7k/wCw9VXiqI+K9j+00tP8gVZ1FQ6Rxe9xc5xuXONyTwk76c9iatDKuRpNg6Bx7tzXfy4ki/1E4SaWIT43IzZFrdsyjNwMwxj7DRf+IuXTsXUWPKDXb0Ub39JG1j3v9yWK6qMsr5Dre9zz9txd/VWNsO0Xo1EvCWRjoBe772KY65E0P3cTf53/ALDP7Y/kkldU0wxF2mSIetitYvZw33xrvqvfRW00LmOLXtLXDW1wII5wdIX0guHKuRIaluGeNrxbQSPSb9V40t6CryhfYehiMnxqNyg7P7FGZHzjqKU3glc0X0s1sdzsOjp1q4Mzc7m10RJAZKy2Ng1adT2304TY8xHMTTeXcniCpmia7E2ORzQd8gHf5d48oTPsSuO7nAajA+/Q5lvfZUg2nY4sHWnTqqm3q2WLeQhC3PoCq89tjuVsr56Vu2MeS50bfXYTpdZvzm3udGkXtbfSC9hBIIII0EHQRyEL6SUXlvNmCrbaaMFx0CQC0jeAh+voNxyLN0+B5VfJ6k3KDs+G4pnIed1TSEbVIcHs3+lGfsn1ecWKuPNjORlbBtrRhINnsJ9RwF9e+0jSD8CqHqIsL3NBvhcRcajYkXHOpHJeX3wQVETLjbwxpPA1uLF0kOw8xKpGVjiw2KlRdpPUd2fWcu7Kolp/RR3bHyi/pP8AtEdQau3Yzzd3RU7a8fo4LO06nSfMb0WxHmHCk9d9Dl2ohbhhmkjbe+Fji0XNgTYb+gdSqnruzCFZOrpKmveWZsuQ3o43cWcdTmPH3gKqqOo2uRjxrY9ruy4O/oumty/UTNwSzyyNuDhe8uFxqNiuBTJ3dy2JrKrUz4qw9bLmUMdVFGNTIsXTK4n+VrEsZs0O3VlPHrDpW3+qDid/CCsZw1plmDzvwwDswRg+8FTOxg1pyizFrDJC362Aj+UuTbIs3psTr3sum6S9leuwUIZvyytHQwF594Z1pzVSbK+WBJUshabiBpxW9o+xcOhoaOclbTdkezjZ5lF/PUI6aM/fQkpqf6PSxtI/fcMb/vao/NHJW6K2CO1xjDnfUZ6TvcLdK852123V1Q/WDK4DmYcDfc0LDceClak3xdumt/0bsyKLbcoU7d4SYzzRgyf2q91U+xFRYqqWT2cVhzyOH9GuVsLamtR7OToWpX4s8zShjS46mguPM0XPuC+b3Oub8KtfZJzvZHC6licDLIMMlv8ALYfWaTxnarbwJ5FU6pUes48o1VKaitwXQCsvYQSCLEawd7kTlsWZKbNVvc9rXtjiOhwDhie4NboOjVi6lRK7scFKm6k1BbxV8qy+2k7x3xQMqTe1k7bvir+8i0/sIe6Z+FAyNB7CHu2fhWmj+Z6fw6fOe8mUpjgijJJLI2tJJuSQ0Akk69N10oQtT2ErKwIQhCQQhZCAorPyt23KNQd5r8A/+sBh94Kadh2i01Ep3gyMHnJe77mJgm2MaN7nOcJSXEknbNZcbne4SprIWQIqSMxwghpcXHEcRJIA18zQs1F3uzyqOEqKvpJ23sr/AGYo/wBNTnhjeOp4P9yr1X3l/NSCsLDOHHACG4XYfWte+jTqCjabYzomPa8NkJa4OAc+7SWm4uLaRo1KJQbZTEYGpUquStZnVmJkHctGxpFpJP0j+EOcBZv2W2HPdVHndXbdXVD9YMrgPqs9BvuaFfiUTsW0R3pe88FaUbqyN8ThZTpxp09iKggq3Ma9rdG2NDXHfwhweW8xLW9SKOkdLI2Ngu97g1o4STYK3/ksouCXvPBd2RsxKWllEsTXYwCAXuxAYhYkC2u1xflKpo2cccnVW1nNWDJ+YlJHExjoI5HNaA57m3L3b7uk36LLo8zaL6LD2AphC1sj2VSglbNXQprZNyPHT1TBCxsbHwg4WiwxB72k25g1LeTcoGF5e3WY5Gd5E6O/Riv0K8Mv5o09Y5jpw4lgIGF2HQTfTo0qK+Syh4sveeCzcHfUeVVwNR1HKFrFNJxqq91LkilZG5zJJ5nzlzSQ4NYcDdI0i/on7KdPksouLL3ngpWqzOpZY445Ig4RMDGEkh7Wt1DE0g8vOUUGRSwNWClrV2rFXUmyXXMFjI1/+oxpPWLE9aK3ZLrZGkCRsYO/GwNd0ONyOhOs+xLSOPoumZyBzSP4m3968xbEdKD6Uk7uTEwfcxRmyHh8XszvuVJpJ3ySeckn7yre2Nc1HU0bppm4ZZQAGnWyMabEbzibEjewjfupzJGaNLTHFDC0OHz3Xe/oc6+HosphWjC2tnRhcDopZ83dgq52U84ZIpYI4ZHMc0GQlhIPpegwXHIH6OVWMojLGaVLVOxTRBz7Wxgua6w1aWkX6VeSbWo6sRCdSm4wdmVdTbJ9cwWL2P8Arxtv1tstGU9kOsnaWGQMa4WIiaGXB1jFpdbpTzNsSUhPovmbyYmke9l0Q7EtID6T5nchc0D3Muss2R5rw+LatnavqVEhXhLsfURi2sRFguCSxxxutqDnuuSN+2q9uBcnyWUXBL3ngmjZk8m1dzQqbGeaTKgvnnYHxN9BrXC4c8+sbb4aLdLuRWD5m0X0WHsBd+TMmsp4mRRCzGCwGs67kk75JJN+VdK0UUkerQw0acFFpN7xYy7mdSblnMdPE14hkLXNbpDgwkEctwqTX0lIwEEHUQQeYixSl8llDxZe88FWUL7DmxeDdVpwsisKnJLnUcVS0EsBdFIR8xzXXYTyFr2i/C3lCjaapdG9r2OLXNILXDQQRqIV95FzbhpYnxRAlj3Eua84wSWhpGkaiANCiMo7GVFKSQx0RPsnWHZcCB0WVdGznnk+dk4vX+bBCl2Tq5zMONjTa2NrAH9eoHlACVXOLjc3JJ0k6SSfvN1bI2Iaa/62frZ9+BTmRsyaSlcHRx3eNT5DjcOUX0NPKAEzJPaQ8FiKj/cl97i9mTm8aGkmq5hhlMTnBp1xsa0vAI3nOIFxvWA13VVE8K+ispZPbPE+KS+B4s7CbG1wbX6EtfJZRcEveeCmUHuNsRgpSUY07WRVuR85KilDhBJgxkF3otdfDe3rA8J6101me9bK3C6ofY6w2zL9LACrJ+Syi4Je88F7i2MKEa43u+tI7+2yjMkZLB4lLNUtX1ZTABJsNJJ1aySfvKfs0MwXN/8AKrW4Y4wZGxO9Z2AYrvHzW6PVOk79hrsTJub9PT/qYWMPGA9Ltm7veumuo2yxPjffC9pa7CbGzhY2O9oVlTttNqOT1D9U3d8Nx87TzF7nOdrc4uPO43PvKk8hZ0T0ePaHNbjtiu1rr4b29YaPWKs/5LKLgl7zwR8llFwS954KuZI5o4CvF5yav9RE+U6u9ozu2fBSWbmfldUVcERkbhfI0OtGweje79NtHogpp+Syi4Je88F2ZIzCpaaZs0Qfjbe2J+IDE0tOi3ASrKMuJ0Qw+JUlnT1fVjEhCFoesCEIQAhCipK2W5sDa5t6O9vby4sZjqeESc03fgrmtOk6mwlUKI3bLy9nwRu2Xl7PgvO+PYfkn6e5r4WfFdSXQofds3L2fBG7ZuXs+Cn49h+Sfp7k+EnxXUmEKH3bNy9nwRu6bl7Pgnx6hyT9PceEnxXUmEKG3fNwHs+Cxu+bgPY8E+O0OSfp7jwk+K6k0hQnlCbgPY8FjyhNwHseCn47Q5J9O5HhZcUTiFB+UZ+A9jwXnylPwHseCfHKHJPp3K+HlxRPIUCcpT8B7HgseUp+A9jwU/HKHJPp3I0EuKJ9CXjlOo4D2PBeTlWo4D3fgpWWqL/0n0XuRoZfIY0JaOVangPd+CwcrVPAe78FZZYo8s+i9yuiYzISscr1XAe78F5OWargPd+CusrUX/rLp3GjY1oSn5ZquA934IOWqrgPd+Cn4pS5ZdO5GjY2ISgcuVXAe68F5OXavgPdeCsspUuWXTuMxjihJZy/WcB7r8q8HOCt4Hd1+VW+IU+EuncjNHdCRTnFW8Du5/KvJzjruK7ufyq3jqfB9O5DVh8QkI5yV3A7ufyryc5a/gd3P5VPjYcH0KOVh/Qq+Oc1fxXdz+VeDnPlDiu7j8qt4uHBldIixEKuHZ05Q4ru4/Ktbs68pcV3cflVvEw4MrplwZZaFWXnblLiu/4/5V4dnflLiu/4/wCVW8RHgyHXjwZaCFVbs8cp8V3/AB/yrU/PPKm81/8AxvyKyqpmcsXBbmWyhVCc9crcV/8AxvyLHntlbiv/AON+RW0iM/HQ5ZdC30KoG56ZXJADXXJt+zcP2FbzAQACbkDSeE75VlK50Ua6q3snq4mUIQpNwQhCAFlYQpBlCQvPmvkqaqKloI5mUsxic4ziNxtexs4ayBvKUzdz7ZUTmmnhkpKoDFtM3z2jSXRvGh4sCdQ0AkXsbANKFhQObOcpqpa1hYGblqXQggk4w2/pG40HRqQE+hQ+duXDR0U1S1geYmh2EkgOu9rdYGj1vclgbIlVCyOauoNqpZMB2+GYS7WJLYXPjtcN0jg6TYEB/QsA30jSOEb/ACpPzlzwqoa+OjpKVlQ98G3enLtdgHuaRci3zQde+gHFCXc38qZQklLaujjp48BIeydspLrts3CN4guN+RTGVKzaYJZQLmOJ77HQDgYXWvvXsgOq6LqJzUy2ayigqS0MMrMRaDcN9IiwJ16lGZ15frqYvdT0cc0DIsbpHTiNwwhznjBrNgL8t0A03RdJ2aOdNfWGGSSijjppWFwmbOHOAwkt/R69LgByXTe94AJJAABJJ0AAaSSTqFkB6ui6RW581dY53kukbLC1xbumpftUUhGg7WzQ5w5esBbaPPuaGaODKlMKYynDHPG/bKd7t5hdrjJ5Tz2GlAOt0XWEIDN0XWEhMz7r5aiqjpaCOZlNO6Jzt0CNxwkgHC8ayBfQgH66LpXzcz7ZUTGmmhkpKpoxbRN89o1ujeNDxoJ1DQCRcA2Z0Bm6LpBhz4yhPPUspKCKVlPUPhL3VAjJLCbHC62sWOhNOb1ZVSRuNZAynkDyAxkglBbhaQ7ENRuXC3IgJW6LrCEBm6LpNzvzrr6PbpI6KOSmiaHbc6cNcRhbi/Rj0tDiR0LpzUy/XVJY6oo44YHxB7ZGTCRxxBrmDBrF2knksgGm6LrVU1LY2OfI4NYxpc5zjYNa0XJJ4LJJhz0r6y78nUTTBchs9W8xiWxsSyMWNuXT0HQgHu6LpPyTnzIKhlLlGn3LNJ+qeHCSCcj5rJB6rtWg31gaCQC3oDN0XSPlDPat3fUUlJRRz7nbG5znTCM2lY1w0OFtZI0cC6sjbIAfUNpaynkoqh/6tshDo5uSOUWBPJ0XvoQDddF1hLOcueu55m01PC6qq3txCFhDQxvHlkOhjf8A9ouLgM90XSLLnNlanG2VOT4pIhpcKWbFKxu+cDicdhvDrCa8h5biq4GTwOxRvGg6iCNBa4bzgdBCA77ouorObOCOhpZKiUEtjA9FutznENa0X1XJGne0pcpc6MqNdE+fJzdplc0YYJMdREHnQ57DoIG/qtv2QDxdYQhQAQhCAEIQgBBQgoBG2PP23LP+/wD6PXjZWYGjJ8zNE0eUIWxkayH4i9nMcLdC46BuUaKsyg6HJ5nZU1RkY8zxRtwi4GgknTe+8pLJmbFXVVcVXlMxt2gkwUkJxMjef8yR59ZwsNV9IGq1jIHdw1pH2OP2nK//ALF/3FO6VMycjTQT5SdKwtbPWukjJLTjYb2doJtzGxUAzsp/4PWf6bf+2NJwy3UZTp25KjpxAdog26WaRtxABGdsjiAu7FZtrE2xC9r3D3sgZMkqMmVMMLccj2ANaCBciRh1uIA0A76hsv5pzmmo6mlAbX0cUYa0kWlaI2tlp3m9iPWtptpcL+lcSB2ghDGtaNTWhovwNAA9wVcZ1bp84INx7Tt24HftGLa8O2yYvU031WVh0E7nxMc+MxOc0F0biCWO32lzSQbHfGtJWc1HWR5YhrKakNSxtIYiBJHHZzpHnW830Ag6t9ATmbvlLbHbu3JteD0dz7Zjx4hrx6MOHF02XdnL+xVX+2m/6XriyDlyrmlLaigdTMwEiQzxyAuBaAzCwX0gk3/dUjl2ndJS1DGC7nwStaNGlzo3NaNOjSSEBC7GH+D0X+j/AHvUnnX+wVf+1n/6XrmzCybJT5NpYZm4JI4rObcHCcTja7SQdBG+u7OGmdJR1MbBie+CVrRoF3Ojc1oudGkkICM2OP8ACaL/AG7fvK49lupezI9UWEgkMaSN5r5WNf1g26VKZk5PkgydSxStwyRwta5pIOEi9xcEg9BUjlTJrKiGSGUXjkYWuHId8HeI1g8ICAxkekZFTwxxACNkbA22rCGix5b67791C7JNJHJkmrElrNhc8E7z2ekwjlxWH2jwqDybLlPJjBTmmOUKdmiGWF4ZM1g9Vkkbr3sNGjVwnexXZOr8rlsdTDuGiDg6SMvD6iowm4YcOhjbjftw6bCwDbmlUvkoKV8l8bqeIuJ1kmNuk8p19KlV5jjDQGtAAAAAGoACwAHAAvSACkXY4/a8sf8AsXf3p6KrXJjco0VVlAxZPM7amrfKx5nijbhu4DQSTpBvvIDu2U2BrsnTM0TMyhExhHrFsl8bOUHC3R8U+uSRkrNirqauKsymY27RcwUsJxMjcf8AMe8+s/QNV9IGkWsnZAVRmv5R3VlTcO5cHlCXHunbMWK5thwaMNrKxM3917Ud27TtuM23PiwYLNtfHpxXxe5JWRvKFDUV+DJzp2VFZJM14nij9Ekhvom50jTva065AyjPNGXVFMaV4eQGGRsuJtgQ/EzQNJIt+6gJNCEKALWyX/hFb/oH+Zqkc1f2Ck/2sH/Sxc2fWTpJ8m1UMLcckkRa1oIGI4gbXcQBq3yu7N+mdHSU8bxheyCJrhoNnNia1wuNGggqQKuzHKRk5rLkMlqoI5SN6MuLj0Xa1O8UDWNDGANa0BrQNQa0WaByAABcOcOQo6ymkp5vUkba41tIN2vHKHAHoShQZUyrQMEE1Ga9jBhjqKeQB7mjQ0SMdc4rb/vdrIHXswQNOSJ3u0OidHJG7fbIJWtBaeGznBNtBK50Mbn6HOjY531nMBd7yUjPyLW5VmjNdEKSjieJBTYw+Wd7fV21zdDW8mjWdGm4sBAI2bf/APQZV/0aX/rajZlhb5LfJqkhlifE75zX7Y1von6pPUOBcs8NfS5XramChNTHUMha123RxAbXG0E+kSddxqGpb2ZuV2UJ4pMpCOCnheJGUcTtsMj2+q6aTUQOAcosLkoB6hcS1pdoJAvyEjSkbYyaHz5Umf8Ar3V8kbr62sjttbObSeyOBPaSMs5uVdLWvrsmhkm3AbppHuwCUt1SRvOgP1698nXchAO6RMwWiPKWV4Y9ELZ4ntA9VskjHGQAb2kWt+6FmbOvKkzdrp8lugkOjbamVm1x/vWAGO3TzHUpzMzNUUNOWF5lmleZJpTrkkdrOnTYb3Sd9AdWc2b8ddSyU8pIbIB6TdbXNIc1wvrsQNG/pSjJnFlDJQb5QayqpAWsNXDdssYJwtdLGfW6NfGJ0Flz0ybUzU3/AIcpjnjkbI0Yi1suC94XkfNdff0XAvoSnlybKOVINxmgdSNkc3b55ZGuY1rXBxEbRpcSWi2vg37gCyGuBAINwRcEaiDqKyvEEIYxrG6mtDRzNAA9wXtQAQhCAEIQgBCEIAQhCAEIQgBCEIAQhCAEIQgBCEIAQhCAEIQgBCEIAQhCAEIQgBCEIAQhCAEIQgBCEIAQhCAEIQgBCEIAQhCAEIQgBCEIAQhCAEIQgP/Z"/>
          <p:cNvSpPr>
            <a:spLocks noChangeAspect="1" noChangeArrowheads="1"/>
          </p:cNvSpPr>
          <p:nvPr/>
        </p:nvSpPr>
        <p:spPr bwMode="auto">
          <a:xfrm>
            <a:off x="63500" y="-628650"/>
            <a:ext cx="3533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60" name="CaixaDeTexto 9"/>
          <p:cNvSpPr txBox="1">
            <a:spLocks noChangeArrowheads="1"/>
          </p:cNvSpPr>
          <p:nvPr/>
        </p:nvSpPr>
        <p:spPr bwMode="auto">
          <a:xfrm>
            <a:off x="0" y="5733256"/>
            <a:ext cx="9144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rgbClr val="002060"/>
                </a:solidFill>
              </a:rPr>
              <a:t>(Fonte: Relatório Anual da Utilização dos Incentivos Fiscais – Ano base 2009).</a:t>
            </a:r>
          </a:p>
        </p:txBody>
      </p:sp>
      <p:sp>
        <p:nvSpPr>
          <p:cNvPr id="45061" name="CaixaDeTexto 12"/>
          <p:cNvSpPr txBox="1">
            <a:spLocks noChangeArrowheads="1"/>
          </p:cNvSpPr>
          <p:nvPr/>
        </p:nvSpPr>
        <p:spPr bwMode="auto">
          <a:xfrm>
            <a:off x="1116062" y="242417"/>
            <a:ext cx="33845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Calibri" pitchFamily="34" charset="0"/>
              </a:rPr>
              <a:t>Ciclo de Inovação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71600" y="458317"/>
            <a:ext cx="119062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584176" y="83671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Em que incide os Incentivos Fiscais da “Lei do Bem”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915816" y="1412776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Pesquisa Básica</a:t>
            </a:r>
          </a:p>
          <a:p>
            <a:r>
              <a:rPr lang="pt-BR" sz="1200" dirty="0" smtClean="0">
                <a:solidFill>
                  <a:schemeClr val="bg1"/>
                </a:solidFill>
              </a:rPr>
              <a:t>Pesquisa Aplicada</a:t>
            </a:r>
          </a:p>
          <a:p>
            <a:r>
              <a:rPr lang="pt-BR" sz="1200" dirty="0" err="1" smtClean="0">
                <a:solidFill>
                  <a:schemeClr val="bg1"/>
                </a:solidFill>
              </a:rPr>
              <a:t>Desenvol</a:t>
            </a:r>
            <a:r>
              <a:rPr lang="pt-BR" sz="1200" dirty="0" smtClean="0">
                <a:solidFill>
                  <a:schemeClr val="bg1"/>
                </a:solidFill>
              </a:rPr>
              <a:t>.Tecnológico</a:t>
            </a:r>
          </a:p>
          <a:p>
            <a:r>
              <a:rPr lang="pt-BR" sz="1200" dirty="0" err="1" smtClean="0">
                <a:solidFill>
                  <a:schemeClr val="bg1"/>
                </a:solidFill>
              </a:rPr>
              <a:t>Desenvol</a:t>
            </a:r>
            <a:r>
              <a:rPr lang="pt-BR" sz="1200" dirty="0" smtClean="0">
                <a:solidFill>
                  <a:schemeClr val="bg1"/>
                </a:solidFill>
              </a:rPr>
              <a:t>. De Protótipo</a:t>
            </a:r>
          </a:p>
          <a:p>
            <a:r>
              <a:rPr lang="pt-BR" sz="1200" dirty="0" smtClean="0">
                <a:solidFill>
                  <a:schemeClr val="bg1"/>
                </a:solidFill>
              </a:rPr>
              <a:t>TIB/Apoio Técnico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187624" y="499343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Não Atua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131840" y="4993431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bg1"/>
                </a:solidFill>
              </a:rPr>
              <a:t>Atua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716016" y="499343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Não Atua</a:t>
            </a:r>
            <a:endParaRPr lang="pt-BR" sz="12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6372200" y="4993431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Não Atua</a:t>
            </a:r>
            <a:endParaRPr lang="pt-BR" sz="12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2915816" y="39330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chemeClr val="bg1"/>
                </a:solidFill>
              </a:rPr>
              <a:t>Fase de risco tecnológico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>
            <a:off x="3779912" y="3717032"/>
            <a:ext cx="0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1187624" y="1340768"/>
            <a:ext cx="1728192" cy="3312368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4644008" y="1340768"/>
            <a:ext cx="1728192" cy="3312368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6372200" y="1340768"/>
            <a:ext cx="1728192" cy="3312368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" name="Imagem 39" descr="lei do be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545" y="2564904"/>
            <a:ext cx="1520350" cy="1133820"/>
          </a:xfrm>
          <a:prstGeom prst="rect">
            <a:avLst/>
          </a:prstGeom>
        </p:spPr>
      </p:pic>
      <p:pic>
        <p:nvPicPr>
          <p:cNvPr id="41" name="Imagem 40" descr="lei do bem_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7809" y="2564904"/>
            <a:ext cx="1520591" cy="1134000"/>
          </a:xfrm>
          <a:prstGeom prst="rect">
            <a:avLst/>
          </a:prstGeom>
        </p:spPr>
      </p:pic>
      <p:pic>
        <p:nvPicPr>
          <p:cNvPr id="42" name="Imagem 41" descr="lei do bem_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6001" y="2564904"/>
            <a:ext cx="1520591" cy="113400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788024" y="214388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Linha de Produção</a:t>
            </a:r>
            <a:endParaRPr lang="pt-BR" sz="12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444208" y="203123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Transporte, Logística, Comercialização</a:t>
            </a:r>
            <a:endParaRPr lang="pt-BR" sz="1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187624" y="2215897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Pesquisa de Mercado</a:t>
            </a:r>
            <a:endParaRPr lang="pt-BR" sz="1200" dirty="0"/>
          </a:p>
        </p:txBody>
      </p:sp>
      <p:sp>
        <p:nvSpPr>
          <p:cNvPr id="30" name="Seta para baixo 29"/>
          <p:cNvSpPr/>
          <p:nvPr/>
        </p:nvSpPr>
        <p:spPr>
          <a:xfrm>
            <a:off x="1835696" y="4633391"/>
            <a:ext cx="432048" cy="36004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 para baixo 34"/>
          <p:cNvSpPr/>
          <p:nvPr/>
        </p:nvSpPr>
        <p:spPr>
          <a:xfrm>
            <a:off x="5364088" y="4633391"/>
            <a:ext cx="432048" cy="36004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Seta para baixo 43"/>
          <p:cNvSpPr/>
          <p:nvPr/>
        </p:nvSpPr>
        <p:spPr>
          <a:xfrm>
            <a:off x="7020272" y="4633391"/>
            <a:ext cx="432048" cy="36004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Seta para baixo 44"/>
          <p:cNvSpPr/>
          <p:nvPr/>
        </p:nvSpPr>
        <p:spPr>
          <a:xfrm>
            <a:off x="3563888" y="4633391"/>
            <a:ext cx="432048" cy="36004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8" name="Imagem 47" descr="lab-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564904"/>
            <a:ext cx="1476260" cy="1109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88640"/>
            <a:ext cx="7704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Análise Orgânica Instrumental (LANOI)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90377" y="620688"/>
            <a:ext cx="7886079" cy="360040"/>
          </a:xfrm>
          <a:prstGeom prst="rect">
            <a:avLst/>
          </a:prstGeo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endParaRPr lang="pt-BR" sz="1600" kern="0" dirty="0" smtClean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90377" y="764704"/>
            <a:ext cx="7886079" cy="360040"/>
          </a:xfrm>
          <a:prstGeom prst="rect">
            <a:avLst/>
          </a:prstGeom>
        </p:spPr>
        <p:txBody>
          <a:bodyPr/>
          <a:lstStyle/>
          <a:p>
            <a:pPr marL="0" lvl="1"/>
            <a:r>
              <a:rPr lang="pt-BR" sz="1600" b="1" dirty="0" smtClean="0">
                <a:solidFill>
                  <a:srgbClr val="002060"/>
                </a:solidFill>
              </a:rPr>
              <a:t>Equipamentos analíticos </a:t>
            </a:r>
          </a:p>
        </p:txBody>
      </p:sp>
      <p:pic>
        <p:nvPicPr>
          <p:cNvPr id="10" name="Imagem 9" descr="lanoi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3068813" cy="1728000"/>
          </a:xfrm>
          <a:prstGeom prst="rect">
            <a:avLst/>
          </a:prstGeom>
        </p:spPr>
      </p:pic>
      <p:pic>
        <p:nvPicPr>
          <p:cNvPr id="11" name="Imagem 10" descr="lanoi-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340768"/>
            <a:ext cx="2308966" cy="1728000"/>
          </a:xfrm>
          <a:prstGeom prst="rect">
            <a:avLst/>
          </a:prstGeom>
        </p:spPr>
      </p:pic>
      <p:pic>
        <p:nvPicPr>
          <p:cNvPr id="13" name="Imagem 12" descr="lanoi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340768"/>
            <a:ext cx="3061699" cy="1728032"/>
          </a:xfrm>
          <a:prstGeom prst="rect">
            <a:avLst/>
          </a:prstGeom>
        </p:spPr>
      </p:pic>
      <p:pic>
        <p:nvPicPr>
          <p:cNvPr id="14" name="Imagem 13" descr="lanoi-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3646765"/>
            <a:ext cx="2557009" cy="1440000"/>
          </a:xfrm>
          <a:prstGeom prst="rect">
            <a:avLst/>
          </a:prstGeom>
        </p:spPr>
      </p:pic>
      <p:pic>
        <p:nvPicPr>
          <p:cNvPr id="15" name="Imagem 14" descr="lanoi-05.jpg"/>
          <p:cNvPicPr>
            <a:picLocks noChangeAspect="1"/>
          </p:cNvPicPr>
          <p:nvPr/>
        </p:nvPicPr>
        <p:blipFill>
          <a:blip r:embed="rId6" cstate="print"/>
          <a:srcRect t="4167" b="8323"/>
          <a:stretch>
            <a:fillRect/>
          </a:stretch>
        </p:blipFill>
        <p:spPr>
          <a:xfrm>
            <a:off x="4716016" y="3646765"/>
            <a:ext cx="2310940" cy="1512168"/>
          </a:xfrm>
          <a:prstGeom prst="rect">
            <a:avLst/>
          </a:prstGeom>
        </p:spPr>
      </p:pic>
      <p:sp>
        <p:nvSpPr>
          <p:cNvPr id="21" name="Retângulo 5"/>
          <p:cNvSpPr>
            <a:spLocks noChangeArrowheads="1"/>
          </p:cNvSpPr>
          <p:nvPr/>
        </p:nvSpPr>
        <p:spPr bwMode="auto">
          <a:xfrm>
            <a:off x="107504" y="3068960"/>
            <a:ext cx="57606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</a:t>
            </a:r>
            <a:r>
              <a:rPr lang="pt-BR" sz="1200" dirty="0" err="1" smtClean="0"/>
              <a:t>Cromatógrafos</a:t>
            </a:r>
            <a:r>
              <a:rPr lang="pt-BR" sz="1200" dirty="0" smtClean="0"/>
              <a:t> a gás com detector de massas e </a:t>
            </a:r>
            <a:r>
              <a:rPr lang="pt-BR" sz="1200" dirty="0" err="1" smtClean="0"/>
              <a:t>Amostradores</a:t>
            </a:r>
            <a:r>
              <a:rPr lang="pt-BR" sz="1200" dirty="0" smtClean="0"/>
              <a:t> </a:t>
            </a:r>
            <a:r>
              <a:rPr lang="pt-BR" sz="1200" dirty="0" err="1" smtClean="0"/>
              <a:t>Headspace</a:t>
            </a:r>
            <a:endParaRPr lang="pt-BR" sz="1200" dirty="0" smtClean="0"/>
          </a:p>
        </p:txBody>
      </p:sp>
      <p:sp>
        <p:nvSpPr>
          <p:cNvPr id="22" name="Retângulo 5"/>
          <p:cNvSpPr>
            <a:spLocks noChangeArrowheads="1"/>
          </p:cNvSpPr>
          <p:nvPr/>
        </p:nvSpPr>
        <p:spPr bwMode="auto">
          <a:xfrm>
            <a:off x="1763688" y="5158933"/>
            <a:ext cx="2520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Espectrômetro de infravermelho por transformada de Fourier com Microscópio</a:t>
            </a:r>
          </a:p>
        </p:txBody>
      </p:sp>
      <p:sp>
        <p:nvSpPr>
          <p:cNvPr id="23" name="Retângulo 5"/>
          <p:cNvSpPr>
            <a:spLocks noChangeArrowheads="1"/>
          </p:cNvSpPr>
          <p:nvPr/>
        </p:nvSpPr>
        <p:spPr bwMode="auto">
          <a:xfrm>
            <a:off x="4716016" y="5158933"/>
            <a:ext cx="27363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err="1" smtClean="0"/>
              <a:t>Comatógrafo</a:t>
            </a:r>
            <a:r>
              <a:rPr lang="pt-BR" sz="1200" dirty="0" smtClean="0"/>
              <a:t> a Gás com detectores de ionização em chama (GC-FID) e condutividade térmica (GC-TCD). </a:t>
            </a:r>
          </a:p>
        </p:txBody>
      </p:sp>
      <p:sp>
        <p:nvSpPr>
          <p:cNvPr id="25" name="Retângulo 5"/>
          <p:cNvSpPr>
            <a:spLocks noChangeArrowheads="1"/>
          </p:cNvSpPr>
          <p:nvPr/>
        </p:nvSpPr>
        <p:spPr bwMode="auto">
          <a:xfrm>
            <a:off x="6012160" y="3068960"/>
            <a:ext cx="3024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200" dirty="0" err="1" smtClean="0"/>
              <a:t>Tituladores</a:t>
            </a:r>
            <a:r>
              <a:rPr lang="pt-BR" sz="1200" dirty="0" smtClean="0"/>
              <a:t> Karl Fischer volumétrico e </a:t>
            </a:r>
            <a:r>
              <a:rPr lang="pt-BR" sz="1200" dirty="0" err="1" smtClean="0"/>
              <a:t>coulumétrico</a:t>
            </a:r>
            <a:r>
              <a:rPr lang="pt-BR" sz="1200" dirty="0" smtClean="0"/>
              <a:t> </a:t>
            </a:r>
            <a:endParaRPr lang="pt-BR" sz="1200" dirty="0"/>
          </a:p>
        </p:txBody>
      </p:sp>
      <p:sp>
        <p:nvSpPr>
          <p:cNvPr id="26" name="Triângulo isósceles 25">
            <a:hlinkClick r:id="" action="ppaction://hlinkshowjump?jump=previousslide"/>
          </p:cNvPr>
          <p:cNvSpPr/>
          <p:nvPr/>
        </p:nvSpPr>
        <p:spPr>
          <a:xfrm rot="16200000">
            <a:off x="8605143" y="26064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8" name="Imagem 11" descr="EXI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4213" y="188640"/>
            <a:ext cx="76322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</a:rPr>
              <a:t>Laboratório de Tecnologia de Materiais Poliméricos (LAMAP)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6" name="Triângulo isósceles 5">
            <a:hlinkClick r:id="" action="ppaction://hlinkshowjump?jump=nextslide"/>
          </p:cNvPr>
          <p:cNvSpPr/>
          <p:nvPr/>
        </p:nvSpPr>
        <p:spPr>
          <a:xfrm rot="5400000" flipH="1">
            <a:off x="8532813" y="290166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8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3256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5"/>
          <p:cNvSpPr>
            <a:spLocks noChangeArrowheads="1"/>
          </p:cNvSpPr>
          <p:nvPr/>
        </p:nvSpPr>
        <p:spPr bwMode="auto">
          <a:xfrm>
            <a:off x="610865" y="1124744"/>
            <a:ext cx="43211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Atividades em </a:t>
            </a:r>
            <a:r>
              <a:rPr lang="pt-BR" sz="1600" b="1" dirty="0" err="1" smtClean="0">
                <a:solidFill>
                  <a:srgbClr val="002060"/>
                </a:solidFill>
              </a:rPr>
              <a:t>P&amp;D</a:t>
            </a:r>
            <a:endParaRPr lang="pt-BR" sz="1600" b="1" dirty="0" smtClean="0">
              <a:solidFill>
                <a:srgbClr val="002060"/>
              </a:solidFill>
            </a:endParaRP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Desenvolvimento e processamento de nano e microcompósitos para diversas aplicações 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Especificação e seleção de materiais para peças e partes de dispositivos diversos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Adaptação de técnicas de processamento poliméricos para tecnologia farmacêutica (Hot </a:t>
            </a:r>
            <a:r>
              <a:rPr lang="pt-BR" sz="1600" dirty="0" err="1" smtClean="0">
                <a:solidFill>
                  <a:srgbClr val="002060"/>
                </a:solidFill>
              </a:rPr>
              <a:t>melt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extrusion</a:t>
            </a:r>
            <a:r>
              <a:rPr lang="pt-BR" sz="1600" dirty="0" smtClean="0">
                <a:solidFill>
                  <a:srgbClr val="002060"/>
                </a:solidFill>
              </a:rPr>
              <a:t>).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err="1" smtClean="0">
                <a:solidFill>
                  <a:srgbClr val="002060"/>
                </a:solidFill>
              </a:rPr>
              <a:t>Encapsulamento</a:t>
            </a:r>
            <a:r>
              <a:rPr lang="pt-BR" sz="1600" dirty="0" smtClean="0">
                <a:solidFill>
                  <a:srgbClr val="002060"/>
                </a:solidFill>
              </a:rPr>
              <a:t> de princípios ativos e suplementos alimentícios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9" name="Retângulo 5"/>
          <p:cNvSpPr>
            <a:spLocks noChangeArrowheads="1"/>
          </p:cNvSpPr>
          <p:nvPr/>
        </p:nvSpPr>
        <p:spPr bwMode="auto">
          <a:xfrm>
            <a:off x="610865" y="4034968"/>
            <a:ext cx="4321175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Pesquisa, desenvolvimento e inovação em áreas estratégicas</a:t>
            </a:r>
            <a:endParaRPr lang="pt-BR" sz="16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 Nanotecnologia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 Saúde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Petróleo, Gás e Petroquímica</a:t>
            </a:r>
          </a:p>
        </p:txBody>
      </p:sp>
      <p:pic>
        <p:nvPicPr>
          <p:cNvPr id="16" name="Picture 4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052736"/>
            <a:ext cx="1000125" cy="17875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7" name="Picture 2" descr="C:\Marcia\GESTÃO DA DPCM\2012\zno-gelatina.JPG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6345044" y="1058071"/>
            <a:ext cx="2547436" cy="2345436"/>
          </a:xfrm>
          <a:prstGeom prst="rect">
            <a:avLst/>
          </a:prstGeom>
          <a:noFill/>
        </p:spPr>
      </p:pic>
      <p:pic>
        <p:nvPicPr>
          <p:cNvPr id="18" name="Picture 1" descr="C:\Arquivos da Marcia\2011\GESTÃO DA DPCM\2011\Congresso Interno\CAERTEIRA_ESCOLAR_V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9705" y="3454945"/>
            <a:ext cx="31527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4213" y="188640"/>
            <a:ext cx="7776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</a:rPr>
              <a:t>Laboratório de Tecnologia de Materiais Poliméricos (LAMAP)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8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3256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5"/>
          <p:cNvSpPr>
            <a:spLocks noChangeArrowheads="1"/>
          </p:cNvSpPr>
          <p:nvPr/>
        </p:nvSpPr>
        <p:spPr bwMode="auto">
          <a:xfrm>
            <a:off x="610865" y="1268760"/>
            <a:ext cx="3889127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44000">
              <a:spcAft>
                <a:spcPts val="12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Interesses em </a:t>
            </a:r>
            <a:r>
              <a:rPr lang="pt-BR" sz="1600" b="1" dirty="0" err="1" smtClean="0">
                <a:solidFill>
                  <a:srgbClr val="002060"/>
                </a:solidFill>
              </a:rPr>
              <a:t>P&amp;D</a:t>
            </a:r>
            <a:endParaRPr lang="pt-BR" sz="1600" b="1" dirty="0" smtClean="0">
              <a:solidFill>
                <a:srgbClr val="002060"/>
              </a:solidFill>
            </a:endParaRP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err="1" smtClean="0">
                <a:solidFill>
                  <a:srgbClr val="002060"/>
                </a:solidFill>
              </a:rPr>
              <a:t>Nanopartículas</a:t>
            </a:r>
            <a:r>
              <a:rPr lang="pt-BR" sz="1600" dirty="0" smtClean="0">
                <a:solidFill>
                  <a:srgbClr val="002060"/>
                </a:solidFill>
              </a:rPr>
              <a:t> inteligentes com resposta modulada por fatores externos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Aplicação da extrusão (processo HME) para solubilização de drogas pouco solúveis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Compósitos poliméricos leves para o setor automotivo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Rotas de </a:t>
            </a:r>
            <a:r>
              <a:rPr lang="pt-BR" sz="1600" dirty="0" err="1" smtClean="0">
                <a:solidFill>
                  <a:srgbClr val="002060"/>
                </a:solidFill>
              </a:rPr>
              <a:t>encapsulamento</a:t>
            </a:r>
            <a:r>
              <a:rPr lang="pt-BR" sz="1600" dirty="0" smtClean="0">
                <a:solidFill>
                  <a:srgbClr val="002060"/>
                </a:solidFill>
              </a:rPr>
              <a:t> para liberação controlada ou proteção de moléculas instáveis</a:t>
            </a:r>
            <a:endParaRPr lang="pt-BR" sz="1600" dirty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9059" y="836712"/>
            <a:ext cx="2177437" cy="200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5910" y="2386955"/>
            <a:ext cx="19859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://3.bp.blogspot.com/-qkzrra4jpJE/TayXLn3ySOI/AAAAAAAAAQ0/k_-5EytN1BE/s1600/green%2Bperforman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7206" y="2852935"/>
            <a:ext cx="2200561" cy="1365028"/>
          </a:xfrm>
          <a:prstGeom prst="rect">
            <a:avLst/>
          </a:prstGeom>
          <a:noFill/>
        </p:spPr>
      </p:pic>
      <p:pic>
        <p:nvPicPr>
          <p:cNvPr id="13" name="Picture 548" descr="I:\LAMAP\Alê Micherla\Dados Tamanho de partícula_INT\Cod.01.03.01.01.2007 A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3656" y="4221088"/>
            <a:ext cx="2712720" cy="156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riângulo isósceles 13">
            <a:hlinkClick r:id="" action="ppaction://hlinkshowjump?jump=nextslide"/>
          </p:cNvPr>
          <p:cNvSpPr/>
          <p:nvPr/>
        </p:nvSpPr>
        <p:spPr>
          <a:xfrm rot="5400000" flipH="1">
            <a:off x="8532440" y="261343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Triângulo isósceles 14">
            <a:hlinkClick r:id="" action="ppaction://hlinkshowjump?jump=previousslide"/>
          </p:cNvPr>
          <p:cNvSpPr/>
          <p:nvPr/>
        </p:nvSpPr>
        <p:spPr>
          <a:xfrm rot="16200000">
            <a:off x="8100640" y="261343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9750" y="37203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8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3256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107504" y="1196752"/>
            <a:ext cx="65527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Infraestrutura instalada e pessoal capacitado para síntese, processamento e caracterização de polímeros, compósitos e formulações </a:t>
            </a:r>
            <a:r>
              <a:rPr lang="pt-BR" sz="1600" b="1" dirty="0" err="1" smtClean="0">
                <a:solidFill>
                  <a:srgbClr val="002060"/>
                </a:solidFill>
              </a:rPr>
              <a:t>elastoméricas</a:t>
            </a:r>
            <a:endParaRPr lang="pt-BR" sz="1600" b="1" dirty="0" smtClean="0">
              <a:solidFill>
                <a:srgbClr val="002060"/>
              </a:solidFill>
            </a:endParaRP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Equipamentos de processamento de termoplásticos (</a:t>
            </a:r>
            <a:r>
              <a:rPr lang="pt-BR" sz="1600" dirty="0" err="1" smtClean="0">
                <a:solidFill>
                  <a:srgbClr val="002060"/>
                </a:solidFill>
              </a:rPr>
              <a:t>extrusoras</a:t>
            </a:r>
            <a:r>
              <a:rPr lang="pt-BR" sz="1600" dirty="0" smtClean="0">
                <a:solidFill>
                  <a:srgbClr val="002060"/>
                </a:solidFill>
              </a:rPr>
              <a:t> mono e dupla rosca, injetora, </a:t>
            </a:r>
            <a:r>
              <a:rPr lang="pt-BR" sz="1600" dirty="0" err="1" smtClean="0">
                <a:solidFill>
                  <a:srgbClr val="002060"/>
                </a:solidFill>
              </a:rPr>
              <a:t>sopradora</a:t>
            </a:r>
            <a:r>
              <a:rPr lang="pt-BR" sz="1600" dirty="0" smtClean="0">
                <a:solidFill>
                  <a:srgbClr val="002060"/>
                </a:solidFill>
              </a:rPr>
              <a:t> e </a:t>
            </a:r>
            <a:r>
              <a:rPr lang="pt-BR" sz="1600" dirty="0" err="1" smtClean="0">
                <a:solidFill>
                  <a:srgbClr val="002060"/>
                </a:solidFill>
              </a:rPr>
              <a:t>reômetros</a:t>
            </a:r>
            <a:r>
              <a:rPr lang="pt-BR" sz="1600" dirty="0" smtClean="0">
                <a:solidFill>
                  <a:srgbClr val="002060"/>
                </a:solidFill>
              </a:rPr>
              <a:t> de torque e de placas paralelas)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Equipamentos de processamento de elastômeros (misturador de cilindros, prensas e analisador de processamento de borracha)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Analisadores térmicos (TGA, DTA, DSC)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Ensaios mecânicos (tração, flexão, compressão, impacto, dureza, </a:t>
            </a:r>
            <a:r>
              <a:rPr lang="pt-BR" sz="1600" dirty="0" err="1" smtClean="0">
                <a:solidFill>
                  <a:srgbClr val="002060"/>
                </a:solidFill>
              </a:rPr>
              <a:t>resiliência</a:t>
            </a:r>
            <a:r>
              <a:rPr lang="pt-BR" sz="1600" dirty="0" smtClean="0">
                <a:solidFill>
                  <a:srgbClr val="002060"/>
                </a:solidFill>
              </a:rPr>
              <a:t> e fadiga)</a:t>
            </a:r>
          </a:p>
        </p:txBody>
      </p:sp>
      <p:pic>
        <p:nvPicPr>
          <p:cNvPr id="15" name="Picture 5" descr="DSC004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8231" y="908720"/>
            <a:ext cx="2180273" cy="163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8" descr="DSC004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8231" y="2564904"/>
            <a:ext cx="2180273" cy="14068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6" descr="DSC003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581128"/>
            <a:ext cx="2066925" cy="163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3" descr="DSC003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3406" y="3999731"/>
            <a:ext cx="2180273" cy="14801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" name="CaixaDeTexto 18"/>
          <p:cNvSpPr txBox="1"/>
          <p:nvPr/>
        </p:nvSpPr>
        <p:spPr>
          <a:xfrm>
            <a:off x="107504" y="4581128"/>
            <a:ext cx="46805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Equipamentos para determinação de resistência à radiação ultravioleta, ao envelhecimento térmico e à chama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Laboratório com reatores para sínteses em massa, solução e emulsão</a:t>
            </a:r>
          </a:p>
          <a:p>
            <a:endParaRPr lang="pt-BR" dirty="0"/>
          </a:p>
        </p:txBody>
      </p:sp>
      <p:sp>
        <p:nvSpPr>
          <p:cNvPr id="20" name="Triângulo isósceles 19">
            <a:hlinkClick r:id="" action="ppaction://hlinkshowjump?jump=previousslide"/>
          </p:cNvPr>
          <p:cNvSpPr/>
          <p:nvPr/>
        </p:nvSpPr>
        <p:spPr>
          <a:xfrm rot="16200000">
            <a:off x="8532440" y="26064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84213" y="188640"/>
            <a:ext cx="7776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</a:rPr>
              <a:t>Laboratório de Tecnologia de Materiais Poliméricos (LAMAP)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0" y="342419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4213" y="159023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</a:rPr>
              <a:t>Laboratório de Tecnologia de Pós (LATEP)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7" name="Triângulo isósceles 6">
            <a:hlinkClick r:id="" action="ppaction://hlinkshowjump?jump=nextslide"/>
          </p:cNvPr>
          <p:cNvSpPr/>
          <p:nvPr/>
        </p:nvSpPr>
        <p:spPr>
          <a:xfrm rot="5400000" flipH="1">
            <a:off x="8532813" y="26054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11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610865" y="980728"/>
            <a:ext cx="4321175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Atividades em </a:t>
            </a:r>
            <a:r>
              <a:rPr lang="pt-BR" sz="1600" b="1" dirty="0" err="1" smtClean="0">
                <a:solidFill>
                  <a:srgbClr val="002060"/>
                </a:solidFill>
              </a:rPr>
              <a:t>P&amp;D</a:t>
            </a:r>
            <a:endParaRPr lang="pt-BR" sz="1600" b="1" dirty="0" smtClean="0">
              <a:solidFill>
                <a:srgbClr val="002060"/>
              </a:solidFill>
            </a:endParaRP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Desenvolvimento de técnicas de processamento para controle da porosidade da superfície de titânio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Tratamento superficial do titânio para favorecimento da </a:t>
            </a:r>
            <a:r>
              <a:rPr lang="pt-BR" sz="1600" dirty="0" err="1" smtClean="0">
                <a:solidFill>
                  <a:srgbClr val="002060"/>
                </a:solidFill>
              </a:rPr>
              <a:t>ósseointegração</a:t>
            </a:r>
            <a:r>
              <a:rPr lang="pt-BR" sz="1600" dirty="0" smtClean="0">
                <a:solidFill>
                  <a:srgbClr val="002060"/>
                </a:solidFill>
              </a:rPr>
              <a:t> de implantes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Processamento e caracterização de cerâmicas e biocerâmicas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9" name="Retângulo 5"/>
          <p:cNvSpPr>
            <a:spLocks noChangeArrowheads="1"/>
          </p:cNvSpPr>
          <p:nvPr/>
        </p:nvSpPr>
        <p:spPr bwMode="auto">
          <a:xfrm>
            <a:off x="610865" y="3645024"/>
            <a:ext cx="4321175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Pesquisa, desenvolvimento e inovação em áreas estratégicas</a:t>
            </a:r>
            <a:endParaRPr lang="pt-BR" sz="16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 Nanotecnologia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 Saúde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 Cerâmicas</a:t>
            </a:r>
          </a:p>
        </p:txBody>
      </p:sp>
      <p:pic>
        <p:nvPicPr>
          <p:cNvPr id="36" name="Picture 23" descr="trabecular_c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4821" y="693786"/>
            <a:ext cx="1971675" cy="3743326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39" name="Picture 10" descr="Hip2tr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4491" y="1823392"/>
            <a:ext cx="1835150" cy="190817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</p:pic>
      <p:grpSp>
        <p:nvGrpSpPr>
          <p:cNvPr id="41" name="Group 12"/>
          <p:cNvGrpSpPr>
            <a:grpSpLocks noChangeAspect="1"/>
          </p:cNvGrpSpPr>
          <p:nvPr/>
        </p:nvGrpSpPr>
        <p:grpSpPr bwMode="auto">
          <a:xfrm>
            <a:off x="5687591" y="2780655"/>
            <a:ext cx="1836738" cy="503238"/>
            <a:chOff x="4604" y="3385"/>
            <a:chExt cx="1291" cy="273"/>
          </a:xfrm>
        </p:grpSpPr>
        <p:sp>
          <p:nvSpPr>
            <p:cNvPr id="42" name="Line 13"/>
            <p:cNvSpPr>
              <a:spLocks noChangeAspect="1" noChangeShapeType="1"/>
            </p:cNvSpPr>
            <p:nvPr/>
          </p:nvSpPr>
          <p:spPr bwMode="auto">
            <a:xfrm flipH="1" flipV="1">
              <a:off x="4604" y="3385"/>
              <a:ext cx="181" cy="1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 Box 14"/>
            <p:cNvSpPr txBox="1">
              <a:spLocks noChangeAspect="1" noChangeArrowheads="1"/>
            </p:cNvSpPr>
            <p:nvPr/>
          </p:nvSpPr>
          <p:spPr bwMode="auto">
            <a:xfrm>
              <a:off x="4761" y="3475"/>
              <a:ext cx="113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1600" b="1">
                  <a:solidFill>
                    <a:srgbClr val="FF0000"/>
                  </a:solidFill>
                  <a:latin typeface="Arial Narrow" pitchFamily="34" charset="0"/>
                </a:rPr>
                <a:t>revestimento</a:t>
              </a:r>
            </a:p>
          </p:txBody>
        </p:sp>
      </p:grpSp>
      <p:pic>
        <p:nvPicPr>
          <p:cNvPr id="45" name="Picture 6" descr="Imp_Dent-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789040"/>
            <a:ext cx="1584325" cy="2266950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0" y="342419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4213" y="159023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</a:rPr>
              <a:t>Laboratório de Tecnologia de Pós (LATEP)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pic>
        <p:nvPicPr>
          <p:cNvPr id="8" name="Imagem 11" descr="EXI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732662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610865" y="980729"/>
            <a:ext cx="3889127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44000">
              <a:spcAft>
                <a:spcPts val="12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Interesses em </a:t>
            </a:r>
            <a:r>
              <a:rPr lang="pt-BR" sz="1600" b="1" dirty="0" err="1" smtClean="0">
                <a:solidFill>
                  <a:srgbClr val="002060"/>
                </a:solidFill>
              </a:rPr>
              <a:t>P&amp;D</a:t>
            </a:r>
            <a:endParaRPr lang="pt-BR" sz="1600" b="1" dirty="0" smtClean="0">
              <a:solidFill>
                <a:srgbClr val="002060"/>
              </a:solidFill>
            </a:endParaRP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Desenvolvimento de processos biomiméticos para revestimentos biocerâmicos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Deposição de filmes finos sobre superfície de titânio por “</a:t>
            </a:r>
            <a:r>
              <a:rPr lang="pt-BR" sz="1600" dirty="0" err="1" smtClean="0">
                <a:solidFill>
                  <a:srgbClr val="002060"/>
                </a:solidFill>
              </a:rPr>
              <a:t>Radiofrequency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magnetron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sputtering</a:t>
            </a:r>
            <a:r>
              <a:rPr lang="pt-BR" sz="1600" dirty="0" smtClean="0">
                <a:solidFill>
                  <a:srgbClr val="002060"/>
                </a:solidFill>
              </a:rPr>
              <a:t>”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Otimização da biocompatibilidade e </a:t>
            </a:r>
            <a:r>
              <a:rPr lang="pt-BR" sz="1600" dirty="0" err="1" smtClean="0">
                <a:solidFill>
                  <a:srgbClr val="002060"/>
                </a:solidFill>
              </a:rPr>
              <a:t>osseointegração</a:t>
            </a:r>
            <a:r>
              <a:rPr lang="pt-BR" sz="1600" dirty="0" smtClean="0">
                <a:solidFill>
                  <a:srgbClr val="002060"/>
                </a:solidFill>
              </a:rPr>
              <a:t> de implantes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Processos de síntese e modificação superficial de materiais cerâmicos para compósitos</a:t>
            </a:r>
            <a:endParaRPr lang="pt-BR" sz="1600" dirty="0">
              <a:solidFill>
                <a:srgbClr val="002060"/>
              </a:solidFill>
            </a:endParaRPr>
          </a:p>
        </p:txBody>
      </p:sp>
      <p:pic>
        <p:nvPicPr>
          <p:cNvPr id="9" name="Picture 71" descr="microporosa_069"/>
          <p:cNvPicPr>
            <a:picLocks noChangeAspect="1" noChangeArrowheads="1"/>
          </p:cNvPicPr>
          <p:nvPr/>
        </p:nvPicPr>
        <p:blipFill>
          <a:blip r:embed="rId5" cstate="print">
            <a:lum bright="8000" contrast="40000"/>
          </a:blip>
          <a:srcRect/>
          <a:stretch>
            <a:fillRect/>
          </a:stretch>
        </p:blipFill>
        <p:spPr bwMode="auto">
          <a:xfrm>
            <a:off x="6588224" y="3327455"/>
            <a:ext cx="2456065" cy="226178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5" descr="sistema_f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574" y="908719"/>
            <a:ext cx="3147069" cy="237610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1" name="Picture 5" descr="matrizEACfin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356993"/>
            <a:ext cx="1901728" cy="230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riângulo isósceles 11">
            <a:hlinkClick r:id="" action="ppaction://hlinkshowjump?jump=nextslide"/>
          </p:cNvPr>
          <p:cNvSpPr/>
          <p:nvPr/>
        </p:nvSpPr>
        <p:spPr>
          <a:xfrm rot="5400000" flipH="1">
            <a:off x="8532440" y="23103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Triângulo isósceles 12">
            <a:hlinkClick r:id="" action="ppaction://hlinkshowjump?jump=previousslide"/>
          </p:cNvPr>
          <p:cNvSpPr/>
          <p:nvPr/>
        </p:nvSpPr>
        <p:spPr>
          <a:xfrm rot="16200000">
            <a:off x="8100640" y="23103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0" y="342419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84213" y="159023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</a:rPr>
              <a:t>Laboratório de Tecnologia de Pós (LATEP)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7" name="Triângulo isósceles 6">
            <a:hlinkClick r:id="" action="ppaction://hlinkshowjump?jump=previousslide"/>
          </p:cNvPr>
          <p:cNvSpPr/>
          <p:nvPr/>
        </p:nvSpPr>
        <p:spPr>
          <a:xfrm rot="16200000">
            <a:off x="8605143" y="231032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11" descr="EXI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5"/>
          <p:cNvSpPr>
            <a:spLocks noChangeArrowheads="1"/>
          </p:cNvSpPr>
          <p:nvPr/>
        </p:nvSpPr>
        <p:spPr bwMode="auto">
          <a:xfrm>
            <a:off x="323528" y="1183392"/>
            <a:ext cx="655272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Infraestrutura instalada e pessoal capacitado para síntese, processamento e caracterização de pós cerâmicos e metálicos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Equipamentos de processamento de cerâmicas (fornos até 1400ºC, prensas isostática e uniaxiais, misturadores e moinhos)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Equipamentos de caracterização de pós (</a:t>
            </a:r>
            <a:r>
              <a:rPr lang="pt-BR" sz="1600" dirty="0" err="1" smtClean="0">
                <a:solidFill>
                  <a:srgbClr val="002060"/>
                </a:solidFill>
              </a:rPr>
              <a:t>difratômetro</a:t>
            </a:r>
            <a:r>
              <a:rPr lang="pt-BR" sz="1600" dirty="0" smtClean="0">
                <a:solidFill>
                  <a:srgbClr val="002060"/>
                </a:solidFill>
              </a:rPr>
              <a:t> de raios-X, </a:t>
            </a:r>
            <a:r>
              <a:rPr lang="pt-BR" sz="1600" dirty="0" err="1" smtClean="0">
                <a:solidFill>
                  <a:srgbClr val="002060"/>
                </a:solidFill>
              </a:rPr>
              <a:t>porosímetro</a:t>
            </a:r>
            <a:r>
              <a:rPr lang="pt-BR" sz="1600" dirty="0" smtClean="0">
                <a:solidFill>
                  <a:srgbClr val="002060"/>
                </a:solidFill>
              </a:rPr>
              <a:t> de mercúrio, BET e potencial </a:t>
            </a:r>
            <a:r>
              <a:rPr lang="pt-BR" sz="1600" dirty="0" err="1" smtClean="0">
                <a:solidFill>
                  <a:srgbClr val="002060"/>
                </a:solidFill>
              </a:rPr>
              <a:t>zeta</a:t>
            </a:r>
            <a:r>
              <a:rPr lang="pt-BR" sz="1600" dirty="0" smtClean="0">
                <a:solidFill>
                  <a:srgbClr val="002060"/>
                </a:solidFill>
              </a:rPr>
              <a:t>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Câmara climática (controle de temperatura e umidade)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Laboratório equipado para síntese de cerâmicas e biocerâmicas</a:t>
            </a:r>
          </a:p>
        </p:txBody>
      </p:sp>
      <p:grpSp>
        <p:nvGrpSpPr>
          <p:cNvPr id="13" name="Grupo 44"/>
          <p:cNvGrpSpPr/>
          <p:nvPr/>
        </p:nvGrpSpPr>
        <p:grpSpPr>
          <a:xfrm>
            <a:off x="7668344" y="2276872"/>
            <a:ext cx="1264313" cy="1745281"/>
            <a:chOff x="7308916" y="312738"/>
            <a:chExt cx="1264313" cy="1745281"/>
          </a:xfrm>
        </p:grpSpPr>
        <p:pic>
          <p:nvPicPr>
            <p:cNvPr id="14" name="Picture 10" descr="logofot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8916" y="627710"/>
              <a:ext cx="1264313" cy="1430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tângulo 26"/>
            <p:cNvSpPr>
              <a:spLocks noChangeArrowheads="1"/>
            </p:cNvSpPr>
            <p:nvPr/>
          </p:nvSpPr>
          <p:spPr bwMode="auto">
            <a:xfrm>
              <a:off x="7702550" y="312738"/>
              <a:ext cx="6607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600" b="1" i="0" dirty="0" err="1">
                  <a:solidFill>
                    <a:srgbClr val="0070C0"/>
                  </a:solidFill>
                  <a:latin typeface="Gisha" pitchFamily="34" charset="-79"/>
                  <a:ea typeface="MS Gothic" pitchFamily="49" charset="-128"/>
                  <a:cs typeface="Gisha" pitchFamily="34" charset="-79"/>
                </a:rPr>
                <a:t>INCT</a:t>
              </a:r>
              <a:endParaRPr lang="pt-BR" sz="1600" i="0" dirty="0">
                <a:solidFill>
                  <a:srgbClr val="0070C0"/>
                </a:solidFill>
                <a:latin typeface="Gisha" pitchFamily="34" charset="-79"/>
                <a:ea typeface="MS Gothic" pitchFamily="49" charset="-128"/>
                <a:cs typeface="Gisha" pitchFamily="34" charset="-79"/>
              </a:endParaRPr>
            </a:p>
          </p:txBody>
        </p:sp>
      </p:grpSp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149080"/>
            <a:ext cx="5689578" cy="9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44067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257274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Ergonomia (LABER)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21" name="Triângulo isósceles 20">
            <a:hlinkClick r:id="" action="ppaction://hlinkshowjump?jump=nextslide"/>
          </p:cNvPr>
          <p:cNvSpPr/>
          <p:nvPr/>
        </p:nvSpPr>
        <p:spPr>
          <a:xfrm rot="5400000" flipH="1">
            <a:off x="8532813" y="332656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755650" y="944255"/>
            <a:ext cx="4321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Competências/Qualificações</a:t>
            </a:r>
            <a:endParaRPr lang="pt-BR" sz="1600" b="1" dirty="0">
              <a:solidFill>
                <a:srgbClr val="002060"/>
              </a:solidFill>
            </a:endParaRPr>
          </a:p>
        </p:txBody>
      </p:sp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755576" y="1520319"/>
            <a:ext cx="37444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Pesquisas antropométricas 1D e 3D para formação de bancos de dados antropométricos da população brasileira</a:t>
            </a:r>
          </a:p>
        </p:txBody>
      </p:sp>
      <p:pic>
        <p:nvPicPr>
          <p:cNvPr id="16" name="Imagem 15" descr="laber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448311"/>
            <a:ext cx="2232248" cy="1557204"/>
          </a:xfrm>
          <a:prstGeom prst="rect">
            <a:avLst/>
          </a:prstGeom>
        </p:spPr>
      </p:pic>
      <p:pic>
        <p:nvPicPr>
          <p:cNvPr id="20" name="Imagem 19" descr="laber-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285" y="3320519"/>
            <a:ext cx="1533677" cy="2042409"/>
          </a:xfrm>
          <a:prstGeom prst="rect">
            <a:avLst/>
          </a:prstGeom>
        </p:spPr>
      </p:pic>
      <p:pic>
        <p:nvPicPr>
          <p:cNvPr id="23" name="Imagem 22" descr="laber-03.jpg"/>
          <p:cNvPicPr>
            <a:picLocks noChangeAspect="1"/>
          </p:cNvPicPr>
          <p:nvPr/>
        </p:nvPicPr>
        <p:blipFill>
          <a:blip r:embed="rId4" cstate="print"/>
          <a:srcRect l="1658" r="2054"/>
          <a:stretch>
            <a:fillRect/>
          </a:stretch>
        </p:blipFill>
        <p:spPr>
          <a:xfrm>
            <a:off x="2387014" y="3320519"/>
            <a:ext cx="2355574" cy="2042409"/>
          </a:xfrm>
          <a:prstGeom prst="rect">
            <a:avLst/>
          </a:prstGeom>
        </p:spPr>
      </p:pic>
      <p:pic>
        <p:nvPicPr>
          <p:cNvPr id="24" name="Imagem 23" descr="laber-04.jpg"/>
          <p:cNvPicPr>
            <a:picLocks noChangeAspect="1"/>
          </p:cNvPicPr>
          <p:nvPr/>
        </p:nvPicPr>
        <p:blipFill>
          <a:blip r:embed="rId5" cstate="print"/>
          <a:srcRect l="2572" r="5453"/>
          <a:stretch>
            <a:fillRect/>
          </a:stretch>
        </p:blipFill>
        <p:spPr>
          <a:xfrm>
            <a:off x="4722710" y="3320520"/>
            <a:ext cx="1073426" cy="2124704"/>
          </a:xfrm>
          <a:prstGeom prst="rect">
            <a:avLst/>
          </a:prstGeom>
        </p:spPr>
      </p:pic>
      <p:pic>
        <p:nvPicPr>
          <p:cNvPr id="25" name="Imagem 24" descr="laber-05.jpg"/>
          <p:cNvPicPr>
            <a:picLocks noChangeAspect="1"/>
          </p:cNvPicPr>
          <p:nvPr/>
        </p:nvPicPr>
        <p:blipFill>
          <a:blip r:embed="rId6" cstate="print"/>
          <a:srcRect l="3867" r="2572"/>
          <a:stretch>
            <a:fillRect/>
          </a:stretch>
        </p:blipFill>
        <p:spPr>
          <a:xfrm>
            <a:off x="5746035" y="3320520"/>
            <a:ext cx="1280931" cy="2042408"/>
          </a:xfrm>
          <a:prstGeom prst="rect">
            <a:avLst/>
          </a:prstGeom>
        </p:spPr>
      </p:pic>
      <p:pic>
        <p:nvPicPr>
          <p:cNvPr id="26" name="Imagem 25" descr="laber-06.jpg"/>
          <p:cNvPicPr>
            <a:picLocks noChangeAspect="1"/>
          </p:cNvPicPr>
          <p:nvPr/>
        </p:nvPicPr>
        <p:blipFill>
          <a:blip r:embed="rId7" cstate="print"/>
          <a:srcRect l="3151" r="3680"/>
          <a:stretch>
            <a:fillRect/>
          </a:stretch>
        </p:blipFill>
        <p:spPr>
          <a:xfrm>
            <a:off x="7026966" y="3320519"/>
            <a:ext cx="1073426" cy="2042409"/>
          </a:xfrm>
          <a:prstGeom prst="rect">
            <a:avLst/>
          </a:prstGeom>
        </p:spPr>
      </p:pic>
      <p:pic>
        <p:nvPicPr>
          <p:cNvPr id="15" name="Imagem 12" descr="EXIT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laber-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494488"/>
            <a:ext cx="2296487" cy="1296144"/>
          </a:xfrm>
          <a:prstGeom prst="rect">
            <a:avLst/>
          </a:prstGeom>
        </p:spPr>
      </p:pic>
      <p:pic>
        <p:nvPicPr>
          <p:cNvPr id="17" name="Imagem 16" descr="laber-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862640"/>
            <a:ext cx="2296487" cy="1296144"/>
          </a:xfrm>
          <a:prstGeom prst="rect">
            <a:avLst/>
          </a:prstGeom>
        </p:spPr>
      </p:pic>
      <p:pic>
        <p:nvPicPr>
          <p:cNvPr id="19" name="Imagem 18" descr="laber-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878275"/>
            <a:ext cx="849699" cy="2287029"/>
          </a:xfrm>
          <a:prstGeom prst="rect">
            <a:avLst/>
          </a:prstGeom>
        </p:spPr>
      </p:pic>
      <p:pic>
        <p:nvPicPr>
          <p:cNvPr id="22" name="Imagem 21" descr="laber-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998544"/>
            <a:ext cx="892868" cy="2238768"/>
          </a:xfrm>
          <a:prstGeom prst="rect">
            <a:avLst/>
          </a:prstGeom>
        </p:spPr>
      </p:pic>
      <p:pic>
        <p:nvPicPr>
          <p:cNvPr id="27" name="Imagem 26" descr="laber-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3429000"/>
            <a:ext cx="2592288" cy="2175466"/>
          </a:xfrm>
          <a:prstGeom prst="rect">
            <a:avLst/>
          </a:prstGeom>
        </p:spPr>
      </p:pic>
      <p:pic>
        <p:nvPicPr>
          <p:cNvPr id="28" name="Imagem 27" descr="laber-12.jpg"/>
          <p:cNvPicPr>
            <a:picLocks noChangeAspect="1"/>
          </p:cNvPicPr>
          <p:nvPr/>
        </p:nvPicPr>
        <p:blipFill>
          <a:blip r:embed="rId7" cstate="print"/>
          <a:srcRect l="14286" b="17759"/>
          <a:stretch>
            <a:fillRect/>
          </a:stretch>
        </p:blipFill>
        <p:spPr>
          <a:xfrm>
            <a:off x="6084168" y="1484784"/>
            <a:ext cx="2592288" cy="1872208"/>
          </a:xfrm>
          <a:prstGeom prst="rect">
            <a:avLst/>
          </a:prstGeom>
        </p:spPr>
      </p:pic>
      <p:sp>
        <p:nvSpPr>
          <p:cNvPr id="29" name="Retângulo 5"/>
          <p:cNvSpPr>
            <a:spLocks noChangeArrowheads="1"/>
          </p:cNvSpPr>
          <p:nvPr/>
        </p:nvSpPr>
        <p:spPr bwMode="auto">
          <a:xfrm>
            <a:off x="1187624" y="1780812"/>
            <a:ext cx="48965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Simuladores virtuais 3D que incorporam modelagem humana digital 3D e captura de movimentos humanos para estudo de atividades reais de trabalho, atividades esportivas e de desporto </a:t>
            </a:r>
            <a:r>
              <a:rPr lang="pt-BR" sz="1600" dirty="0" err="1" smtClean="0">
                <a:solidFill>
                  <a:srgbClr val="002060"/>
                </a:solidFill>
              </a:rPr>
              <a:t>paralímpico</a:t>
            </a:r>
            <a:r>
              <a:rPr lang="pt-BR" sz="1600" dirty="0" smtClean="0">
                <a:solidFill>
                  <a:srgbClr val="002060"/>
                </a:solidFill>
              </a:rPr>
              <a:t>, bem como, para estudos do envelhecimento e para a formação de pessoas</a:t>
            </a:r>
          </a:p>
        </p:txBody>
      </p:sp>
      <p:sp>
        <p:nvSpPr>
          <p:cNvPr id="30" name="Elipse 29"/>
          <p:cNvSpPr/>
          <p:nvPr/>
        </p:nvSpPr>
        <p:spPr>
          <a:xfrm>
            <a:off x="836787" y="1802809"/>
            <a:ext cx="287337" cy="288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CaixaDeTexto 21"/>
          <p:cNvSpPr txBox="1">
            <a:spLocks noChangeArrowheads="1"/>
          </p:cNvSpPr>
          <p:nvPr/>
        </p:nvSpPr>
        <p:spPr bwMode="auto">
          <a:xfrm>
            <a:off x="755824" y="1766296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Retângulo 5"/>
          <p:cNvSpPr>
            <a:spLocks noChangeArrowheads="1"/>
          </p:cNvSpPr>
          <p:nvPr/>
        </p:nvSpPr>
        <p:spPr bwMode="auto">
          <a:xfrm>
            <a:off x="755576" y="1355734"/>
            <a:ext cx="60486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Desenvolvimento de ferramentas computacionais:</a:t>
            </a:r>
          </a:p>
        </p:txBody>
      </p:sp>
      <p:pic>
        <p:nvPicPr>
          <p:cNvPr id="18" name="Imagem 12" descr="EXIT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riângulo isósceles 23">
            <a:hlinkClick r:id="" action="ppaction://hlinkshowjump?jump=nextslide"/>
          </p:cNvPr>
          <p:cNvSpPr/>
          <p:nvPr/>
        </p:nvSpPr>
        <p:spPr>
          <a:xfrm rot="5400000" flipH="1">
            <a:off x="8532813" y="33265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Triângulo isósceles 24">
            <a:hlinkClick r:id="" action="ppaction://hlinkshowjump?jump=previousslide"/>
          </p:cNvPr>
          <p:cNvSpPr/>
          <p:nvPr/>
        </p:nvSpPr>
        <p:spPr>
          <a:xfrm rot="16200000">
            <a:off x="8101013" y="33265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39750" y="44067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684213" y="257274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Ergonomia (LABER)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33" name="Retângulo 5"/>
          <p:cNvSpPr>
            <a:spLocks noChangeArrowheads="1"/>
          </p:cNvSpPr>
          <p:nvPr/>
        </p:nvSpPr>
        <p:spPr bwMode="auto">
          <a:xfrm>
            <a:off x="755650" y="944255"/>
            <a:ext cx="4321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Competências/Qualificações</a:t>
            </a:r>
            <a:endParaRPr lang="pt-B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755576" y="1343780"/>
            <a:ext cx="60486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Desenvolvimento de ferramentas computacionais:</a:t>
            </a:r>
          </a:p>
        </p:txBody>
      </p:sp>
      <p:sp>
        <p:nvSpPr>
          <p:cNvPr id="29" name="Retângulo 5"/>
          <p:cNvSpPr>
            <a:spLocks noChangeArrowheads="1"/>
          </p:cNvSpPr>
          <p:nvPr/>
        </p:nvSpPr>
        <p:spPr bwMode="auto">
          <a:xfrm>
            <a:off x="1187624" y="1768858"/>
            <a:ext cx="48965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Elaboração de bancos de dados contendo diagnósticos ergonômicos de atividades de trabalho para aplicação em projeto de situações de trabalho</a:t>
            </a:r>
          </a:p>
        </p:txBody>
      </p:sp>
      <p:sp>
        <p:nvSpPr>
          <p:cNvPr id="30" name="Elipse 29"/>
          <p:cNvSpPr/>
          <p:nvPr/>
        </p:nvSpPr>
        <p:spPr>
          <a:xfrm>
            <a:off x="836787" y="1790855"/>
            <a:ext cx="287337" cy="288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CaixaDeTexto 21"/>
          <p:cNvSpPr txBox="1">
            <a:spLocks noChangeArrowheads="1"/>
          </p:cNvSpPr>
          <p:nvPr/>
        </p:nvSpPr>
        <p:spPr bwMode="auto">
          <a:xfrm>
            <a:off x="755824" y="1754342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2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18" name="Imagem 17" descr="laber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762454"/>
            <a:ext cx="5572100" cy="3258834"/>
          </a:xfrm>
          <a:prstGeom prst="rect">
            <a:avLst/>
          </a:prstGeom>
        </p:spPr>
      </p:pic>
      <p:sp>
        <p:nvSpPr>
          <p:cNvPr id="20" name="Triângulo isósceles 19">
            <a:hlinkClick r:id="" action="ppaction://hlinkshowjump?jump=nextslide"/>
          </p:cNvPr>
          <p:cNvSpPr/>
          <p:nvPr/>
        </p:nvSpPr>
        <p:spPr>
          <a:xfrm rot="5400000" flipH="1">
            <a:off x="8532813" y="33335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Triângulo isósceles 22">
            <a:hlinkClick r:id="" action="ppaction://hlinkshowjump?jump=previousslide"/>
          </p:cNvPr>
          <p:cNvSpPr/>
          <p:nvPr/>
        </p:nvSpPr>
        <p:spPr>
          <a:xfrm rot="16200000">
            <a:off x="8101013" y="33335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" name="Imagem 12" descr="EXI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ângulo 16"/>
          <p:cNvSpPr/>
          <p:nvPr/>
        </p:nvSpPr>
        <p:spPr>
          <a:xfrm>
            <a:off x="539750" y="44067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684213" y="257274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Ergonomia (LABER)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21" name="Retângulo 5"/>
          <p:cNvSpPr>
            <a:spLocks noChangeArrowheads="1"/>
          </p:cNvSpPr>
          <p:nvPr/>
        </p:nvSpPr>
        <p:spPr bwMode="auto">
          <a:xfrm>
            <a:off x="755650" y="944255"/>
            <a:ext cx="4321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Competências/Qualificações</a:t>
            </a:r>
            <a:endParaRPr lang="pt-B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611560" y="908720"/>
            <a:ext cx="8229600" cy="4896445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Conceder incentivos fiscais de apoio às atividades de pesquisa, desenvolvimento e inovação nas empresas, a fim de promover o desenvolvimento tecnológico do País.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Criar um ambiente favorável para que as empresas se sintam estimuladas a investir em </a:t>
            </a:r>
            <a:r>
              <a:rPr kumimoji="0" lang="pt-B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PD&amp;I</a:t>
            </a: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Diminuir os custos e compartilhar os riscos da atividade inovadora, de forma a atender o interesse público de autonomia tecnológica e aumento de competitividade nacional.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Induzir  a atuação dos agentes econômicos privados na direção das necessidades de inovação identificadas e manifestadas como de especial interesse para o País.</a:t>
            </a:r>
          </a:p>
        </p:txBody>
      </p:sp>
      <p:sp>
        <p:nvSpPr>
          <p:cNvPr id="4" name="CaixaDeTexto 12"/>
          <p:cNvSpPr txBox="1">
            <a:spLocks noChangeArrowheads="1"/>
          </p:cNvSpPr>
          <p:nvPr/>
        </p:nvSpPr>
        <p:spPr bwMode="auto">
          <a:xfrm>
            <a:off x="1116062" y="242417"/>
            <a:ext cx="554417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  <a:latin typeface="Calibri" pitchFamily="34" charset="0"/>
              </a:rPr>
              <a:t>Escopo da Lei do Bem</a:t>
            </a:r>
            <a:endParaRPr lang="pt-B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71600" y="458317"/>
            <a:ext cx="119062" cy="11906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5"/>
          <p:cNvSpPr>
            <a:spLocks noChangeArrowheads="1"/>
          </p:cNvSpPr>
          <p:nvPr/>
        </p:nvSpPr>
        <p:spPr bwMode="auto">
          <a:xfrm>
            <a:off x="1187624" y="1765846"/>
            <a:ext cx="48965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Softwares para análise cinemática</a:t>
            </a:r>
          </a:p>
        </p:txBody>
      </p:sp>
      <p:sp>
        <p:nvSpPr>
          <p:cNvPr id="30" name="Elipse 29"/>
          <p:cNvSpPr/>
          <p:nvPr/>
        </p:nvSpPr>
        <p:spPr>
          <a:xfrm>
            <a:off x="836787" y="1787843"/>
            <a:ext cx="287337" cy="288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CaixaDeTexto 21"/>
          <p:cNvSpPr txBox="1">
            <a:spLocks noChangeArrowheads="1"/>
          </p:cNvSpPr>
          <p:nvPr/>
        </p:nvSpPr>
        <p:spPr bwMode="auto">
          <a:xfrm>
            <a:off x="755824" y="1751330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3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15" name="Imagem 14" descr="laber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274485"/>
            <a:ext cx="4847209" cy="2600199"/>
          </a:xfrm>
          <a:prstGeom prst="rect">
            <a:avLst/>
          </a:prstGeom>
        </p:spPr>
      </p:pic>
      <p:pic>
        <p:nvPicPr>
          <p:cNvPr id="13" name="Imagem 12" descr="laber-14.jpg"/>
          <p:cNvPicPr>
            <a:picLocks noChangeAspect="1"/>
          </p:cNvPicPr>
          <p:nvPr/>
        </p:nvPicPr>
        <p:blipFill>
          <a:blip r:embed="rId3" cstate="print"/>
          <a:srcRect l="1026"/>
          <a:stretch>
            <a:fillRect/>
          </a:stretch>
        </p:blipFill>
        <p:spPr>
          <a:xfrm>
            <a:off x="4472609" y="2996952"/>
            <a:ext cx="4303248" cy="2606288"/>
          </a:xfrm>
          <a:prstGeom prst="rect">
            <a:avLst/>
          </a:prstGeom>
        </p:spPr>
      </p:pic>
      <p:sp>
        <p:nvSpPr>
          <p:cNvPr id="16" name="Retângulo 5"/>
          <p:cNvSpPr>
            <a:spLocks noChangeArrowheads="1"/>
          </p:cNvSpPr>
          <p:nvPr/>
        </p:nvSpPr>
        <p:spPr bwMode="auto">
          <a:xfrm>
            <a:off x="755576" y="1340768"/>
            <a:ext cx="60486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Desenvolvimento de ferramentas computacionais:</a:t>
            </a:r>
          </a:p>
        </p:txBody>
      </p:sp>
      <p:sp>
        <p:nvSpPr>
          <p:cNvPr id="17" name="Triângulo isósceles 16">
            <a:hlinkClick r:id="" action="ppaction://hlinkshowjump?jump=nextslide"/>
          </p:cNvPr>
          <p:cNvSpPr/>
          <p:nvPr/>
        </p:nvSpPr>
        <p:spPr>
          <a:xfrm rot="5400000" flipH="1">
            <a:off x="8532813" y="33265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Triângulo isósceles 18">
            <a:hlinkClick r:id="" action="ppaction://hlinkshowjump?jump=previousslide"/>
          </p:cNvPr>
          <p:cNvSpPr/>
          <p:nvPr/>
        </p:nvSpPr>
        <p:spPr>
          <a:xfrm rot="16200000">
            <a:off x="8101013" y="33265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4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ângulo 20"/>
          <p:cNvSpPr/>
          <p:nvPr/>
        </p:nvSpPr>
        <p:spPr>
          <a:xfrm>
            <a:off x="539750" y="44067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684213" y="257274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Ergonomia (LABER)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23" name="Retângulo 5"/>
          <p:cNvSpPr>
            <a:spLocks noChangeArrowheads="1"/>
          </p:cNvSpPr>
          <p:nvPr/>
        </p:nvSpPr>
        <p:spPr bwMode="auto">
          <a:xfrm>
            <a:off x="755650" y="944255"/>
            <a:ext cx="4321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Competências/Qualificações</a:t>
            </a:r>
            <a:endParaRPr lang="pt-B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755576" y="1422270"/>
            <a:ext cx="7632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Avaliação e projeto ergonômico de produtos, postos e ambientes de trabalho</a:t>
            </a:r>
          </a:p>
        </p:txBody>
      </p:sp>
      <p:pic>
        <p:nvPicPr>
          <p:cNvPr id="16" name="Imagem 15" descr="laber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904840"/>
            <a:ext cx="2609088" cy="2164080"/>
          </a:xfrm>
          <a:prstGeom prst="rect">
            <a:avLst/>
          </a:prstGeom>
        </p:spPr>
      </p:pic>
      <p:pic>
        <p:nvPicPr>
          <p:cNvPr id="17" name="Imagem 16" descr="laber-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904840"/>
            <a:ext cx="4175624" cy="2160240"/>
          </a:xfrm>
          <a:prstGeom prst="rect">
            <a:avLst/>
          </a:prstGeom>
        </p:spPr>
      </p:pic>
      <p:pic>
        <p:nvPicPr>
          <p:cNvPr id="18" name="Imagem 17" descr="laber-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065080"/>
            <a:ext cx="1642610" cy="2244240"/>
          </a:xfrm>
          <a:prstGeom prst="rect">
            <a:avLst/>
          </a:prstGeom>
        </p:spPr>
      </p:pic>
      <p:pic>
        <p:nvPicPr>
          <p:cNvPr id="19" name="Imagem 18" descr="laber-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4209096"/>
            <a:ext cx="2746272" cy="2042867"/>
          </a:xfrm>
          <a:prstGeom prst="rect">
            <a:avLst/>
          </a:prstGeom>
        </p:spPr>
      </p:pic>
      <p:sp>
        <p:nvSpPr>
          <p:cNvPr id="20" name="Triângulo isósceles 19">
            <a:hlinkClick r:id="" action="ppaction://hlinkshowjump?jump=nextslide"/>
          </p:cNvPr>
          <p:cNvSpPr/>
          <p:nvPr/>
        </p:nvSpPr>
        <p:spPr>
          <a:xfrm rot="5400000" flipH="1">
            <a:off x="8532813" y="33335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riângulo isósceles 21">
            <a:hlinkClick r:id="" action="ppaction://hlinkshowjump?jump=previousslide"/>
          </p:cNvPr>
          <p:cNvSpPr/>
          <p:nvPr/>
        </p:nvSpPr>
        <p:spPr>
          <a:xfrm rot="16200000">
            <a:off x="8101013" y="33335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" name="Imagem 12" descr="EXIT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tângulo 22"/>
          <p:cNvSpPr/>
          <p:nvPr/>
        </p:nvSpPr>
        <p:spPr>
          <a:xfrm>
            <a:off x="539750" y="44067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684213" y="257274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Ergonomia (LABER)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25" name="Retângulo 5"/>
          <p:cNvSpPr>
            <a:spLocks noChangeArrowheads="1"/>
          </p:cNvSpPr>
          <p:nvPr/>
        </p:nvSpPr>
        <p:spPr bwMode="auto">
          <a:xfrm>
            <a:off x="755650" y="944255"/>
            <a:ext cx="4321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Competências/Qualificações</a:t>
            </a:r>
            <a:endParaRPr lang="pt-B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755576" y="1461262"/>
            <a:ext cx="76328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Projeto de configuração de telas de operação e representação de alarmes para </a:t>
            </a:r>
            <a:r>
              <a:rPr lang="pt-BR" sz="1600" dirty="0" err="1" smtClean="0">
                <a:solidFill>
                  <a:srgbClr val="002060"/>
                </a:solidFill>
              </a:rPr>
              <a:t>SDCDs</a:t>
            </a:r>
            <a:r>
              <a:rPr lang="pt-BR" sz="1600" dirty="0" smtClean="0">
                <a:solidFill>
                  <a:srgbClr val="002060"/>
                </a:solidFill>
              </a:rPr>
              <a:t> em refinarias de petróleo para aumento da confiabilidade humana</a:t>
            </a:r>
          </a:p>
        </p:txBody>
      </p:sp>
      <p:pic>
        <p:nvPicPr>
          <p:cNvPr id="13" name="Imagem 12" descr="laber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303872"/>
            <a:ext cx="3739152" cy="2997336"/>
          </a:xfrm>
          <a:prstGeom prst="rect">
            <a:avLst/>
          </a:prstGeom>
        </p:spPr>
      </p:pic>
      <p:pic>
        <p:nvPicPr>
          <p:cNvPr id="15" name="Imagem 14" descr="laber-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303872"/>
            <a:ext cx="3739152" cy="2997336"/>
          </a:xfrm>
          <a:prstGeom prst="rect">
            <a:avLst/>
          </a:prstGeom>
        </p:spPr>
      </p:pic>
      <p:sp>
        <p:nvSpPr>
          <p:cNvPr id="22" name="Triângulo isósceles 21">
            <a:hlinkClick r:id="" action="ppaction://hlinkshowjump?jump=previousslide"/>
          </p:cNvPr>
          <p:cNvSpPr/>
          <p:nvPr/>
        </p:nvSpPr>
        <p:spPr>
          <a:xfrm rot="16200000">
            <a:off x="8533135" y="392756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" name="Imagem 12" descr="EXIT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9788" y="5771570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539750" y="440670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684213" y="257274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Ergonomia (LABER)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9" name="Retângulo 5"/>
          <p:cNvSpPr>
            <a:spLocks noChangeArrowheads="1"/>
          </p:cNvSpPr>
          <p:nvPr/>
        </p:nvSpPr>
        <p:spPr bwMode="auto">
          <a:xfrm>
            <a:off x="755650" y="944255"/>
            <a:ext cx="4321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Competências/Qualificações</a:t>
            </a:r>
            <a:endParaRPr lang="pt-B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39750" y="414427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84213" y="231031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Modelos Tridimensionais (LAMOT) 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21" name="Triângulo isósceles 20">
            <a:hlinkClick r:id="" action="ppaction://hlinkshowjump?jump=nextslide"/>
          </p:cNvPr>
          <p:cNvSpPr/>
          <p:nvPr/>
        </p:nvSpPr>
        <p:spPr>
          <a:xfrm rot="5400000" flipH="1">
            <a:off x="8532813" y="33255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755650" y="930206"/>
            <a:ext cx="6984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Linha Design para Sustentabilidade e Tecnologias </a:t>
            </a:r>
            <a:r>
              <a:rPr lang="pt-BR" sz="1600" b="1" dirty="0" err="1" smtClean="0">
                <a:solidFill>
                  <a:srgbClr val="002060"/>
                </a:solidFill>
              </a:rPr>
              <a:t>Assistivas</a:t>
            </a:r>
            <a:endParaRPr lang="pt-BR" sz="1600" b="1" dirty="0" smtClean="0">
              <a:solidFill>
                <a:srgbClr val="002060"/>
              </a:solidFill>
            </a:endParaRPr>
          </a:p>
        </p:txBody>
      </p:sp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1187624" y="1362254"/>
            <a:ext cx="3744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Design para Sustentabilidade</a:t>
            </a:r>
          </a:p>
        </p:txBody>
      </p:sp>
      <p:sp>
        <p:nvSpPr>
          <p:cNvPr id="17" name="Elipse 16"/>
          <p:cNvSpPr/>
          <p:nvPr/>
        </p:nvSpPr>
        <p:spPr>
          <a:xfrm>
            <a:off x="836787" y="1398767"/>
            <a:ext cx="287337" cy="288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CaixaDeTexto 21"/>
          <p:cNvSpPr txBox="1">
            <a:spLocks noChangeArrowheads="1"/>
          </p:cNvSpPr>
          <p:nvPr/>
        </p:nvSpPr>
        <p:spPr bwMode="auto">
          <a:xfrm>
            <a:off x="755824" y="1362254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1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9" name="Retângulo 5"/>
          <p:cNvSpPr>
            <a:spLocks noChangeArrowheads="1"/>
          </p:cNvSpPr>
          <p:nvPr/>
        </p:nvSpPr>
        <p:spPr bwMode="auto">
          <a:xfrm>
            <a:off x="1187624" y="1772816"/>
            <a:ext cx="55446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Desenvolvimento de produtos de baixo impacto ambiental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Projetos de soluções para Mobilidade sustentável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Consultorias em </a:t>
            </a:r>
            <a:r>
              <a:rPr lang="pt-BR" sz="1600" dirty="0" err="1" smtClean="0">
                <a:solidFill>
                  <a:srgbClr val="002060"/>
                </a:solidFill>
              </a:rPr>
              <a:t>Ecodesign</a:t>
            </a:r>
            <a:endParaRPr lang="pt-BR" sz="16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Pesquisa em </a:t>
            </a:r>
            <a:r>
              <a:rPr lang="pt-BR" sz="1600" dirty="0" err="1" smtClean="0">
                <a:solidFill>
                  <a:srgbClr val="002060"/>
                </a:solidFill>
              </a:rPr>
              <a:t>Ecodesign</a:t>
            </a:r>
            <a:endParaRPr lang="pt-BR" sz="1600" dirty="0" smtClean="0">
              <a:solidFill>
                <a:srgbClr val="002060"/>
              </a:solidFill>
            </a:endParaRPr>
          </a:p>
        </p:txBody>
      </p:sp>
      <p:sp>
        <p:nvSpPr>
          <p:cNvPr id="22" name="Retângulo 5"/>
          <p:cNvSpPr>
            <a:spLocks noChangeArrowheads="1"/>
          </p:cNvSpPr>
          <p:nvPr/>
        </p:nvSpPr>
        <p:spPr bwMode="auto">
          <a:xfrm>
            <a:off x="1187624" y="3068960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Veículo de entregas híbrido pedal / bateria (em desenvolvimento)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Projeto de componentes de veículos híbridos (em desenvolvimento)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Componentes de ônibus urbano (em negociação)</a:t>
            </a:r>
          </a:p>
        </p:txBody>
      </p:sp>
      <p:sp>
        <p:nvSpPr>
          <p:cNvPr id="28" name="Retângulo 5"/>
          <p:cNvSpPr>
            <a:spLocks noChangeArrowheads="1"/>
          </p:cNvSpPr>
          <p:nvPr/>
        </p:nvSpPr>
        <p:spPr bwMode="auto">
          <a:xfrm>
            <a:off x="6804248" y="4869160"/>
            <a:ext cx="2232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Organização de eventos e redes Internacionais em </a:t>
            </a:r>
            <a:r>
              <a:rPr lang="pt-BR" sz="1200" dirty="0" err="1" smtClean="0"/>
              <a:t>ecodesign</a:t>
            </a:r>
            <a:endParaRPr lang="pt-BR" sz="1200" dirty="0" smtClean="0"/>
          </a:p>
        </p:txBody>
      </p:sp>
      <p:pic>
        <p:nvPicPr>
          <p:cNvPr id="29" name="Imagem 28" descr="lamot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1916832"/>
            <a:ext cx="2100826" cy="2965090"/>
          </a:xfrm>
          <a:prstGeom prst="rect">
            <a:avLst/>
          </a:prstGeom>
        </p:spPr>
      </p:pic>
      <p:pic>
        <p:nvPicPr>
          <p:cNvPr id="30" name="Imagem 29" descr="lamot-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437112"/>
            <a:ext cx="1831366" cy="1063034"/>
          </a:xfrm>
          <a:prstGeom prst="rect">
            <a:avLst/>
          </a:prstGeom>
        </p:spPr>
      </p:pic>
      <p:pic>
        <p:nvPicPr>
          <p:cNvPr id="31" name="Imagem 30" descr="lamot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365104"/>
            <a:ext cx="1035141" cy="1035141"/>
          </a:xfrm>
          <a:prstGeom prst="rect">
            <a:avLst/>
          </a:prstGeom>
        </p:spPr>
      </p:pic>
      <p:pic>
        <p:nvPicPr>
          <p:cNvPr id="32" name="Imagem 31" descr="lamot-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4293096"/>
            <a:ext cx="1368152" cy="1368152"/>
          </a:xfrm>
          <a:prstGeom prst="rect">
            <a:avLst/>
          </a:prstGeom>
        </p:spPr>
      </p:pic>
      <p:sp>
        <p:nvSpPr>
          <p:cNvPr id="27" name="Retângulo 5"/>
          <p:cNvSpPr>
            <a:spLocks noChangeArrowheads="1"/>
          </p:cNvSpPr>
          <p:nvPr/>
        </p:nvSpPr>
        <p:spPr bwMode="auto">
          <a:xfrm>
            <a:off x="1187624" y="4005064"/>
            <a:ext cx="2808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Impacto ambiental de embalagens</a:t>
            </a:r>
          </a:p>
        </p:txBody>
      </p:sp>
      <p:pic>
        <p:nvPicPr>
          <p:cNvPr id="20" name="Imagem 11" descr="EXIT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lamot-10.jpg"/>
          <p:cNvPicPr>
            <a:picLocks noChangeAspect="1"/>
          </p:cNvPicPr>
          <p:nvPr/>
        </p:nvPicPr>
        <p:blipFill>
          <a:blip r:embed="rId2" cstate="print"/>
          <a:srcRect l="1025" t="13953" r="2610"/>
          <a:stretch>
            <a:fillRect/>
          </a:stretch>
        </p:blipFill>
        <p:spPr>
          <a:xfrm>
            <a:off x="7195606" y="2330500"/>
            <a:ext cx="1696874" cy="2016000"/>
          </a:xfrm>
          <a:prstGeom prst="rect">
            <a:avLst/>
          </a:prstGeom>
        </p:spPr>
      </p:pic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755650" y="941107"/>
            <a:ext cx="6984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Linha Design para Sustentabilidade e Tecnologias </a:t>
            </a:r>
            <a:r>
              <a:rPr lang="pt-BR" sz="1600" b="1" dirty="0" err="1" smtClean="0">
                <a:solidFill>
                  <a:srgbClr val="002060"/>
                </a:solidFill>
              </a:rPr>
              <a:t>Assistivas</a:t>
            </a:r>
            <a:endParaRPr lang="pt-BR" sz="1600" b="1" dirty="0" smtClean="0">
              <a:solidFill>
                <a:srgbClr val="002060"/>
              </a:solidFill>
            </a:endParaRPr>
          </a:p>
        </p:txBody>
      </p:sp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1187624" y="1373155"/>
            <a:ext cx="3744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Design para Sustentabilidade</a:t>
            </a:r>
          </a:p>
        </p:txBody>
      </p:sp>
      <p:sp>
        <p:nvSpPr>
          <p:cNvPr id="17" name="Elipse 16"/>
          <p:cNvSpPr/>
          <p:nvPr/>
        </p:nvSpPr>
        <p:spPr>
          <a:xfrm>
            <a:off x="836787" y="1409668"/>
            <a:ext cx="287337" cy="288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CaixaDeTexto 21"/>
          <p:cNvSpPr txBox="1">
            <a:spLocks noChangeArrowheads="1"/>
          </p:cNvSpPr>
          <p:nvPr/>
        </p:nvSpPr>
        <p:spPr bwMode="auto">
          <a:xfrm>
            <a:off x="755824" y="1373155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1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2" name="Retângulo 5"/>
          <p:cNvSpPr>
            <a:spLocks noChangeArrowheads="1"/>
          </p:cNvSpPr>
          <p:nvPr/>
        </p:nvSpPr>
        <p:spPr bwMode="auto">
          <a:xfrm>
            <a:off x="1259632" y="1724483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Embalagens sustentáveis desenvolvidas pelo INT para caquis, mangas e </a:t>
            </a:r>
            <a:r>
              <a:rPr lang="pt-BR" sz="1200" dirty="0" err="1" smtClean="0"/>
              <a:t>papayas</a:t>
            </a:r>
            <a:r>
              <a:rPr lang="pt-BR" sz="1200" dirty="0" smtClean="0"/>
              <a:t> nos </a:t>
            </a:r>
            <a:r>
              <a:rPr lang="pt-BR" sz="1200" dirty="0" err="1" smtClean="0"/>
              <a:t>Hortifrutis</a:t>
            </a:r>
            <a:r>
              <a:rPr lang="pt-BR" sz="1200" dirty="0" smtClean="0"/>
              <a:t> de São Paulo e Rio de Janeiro / na empresa BELLO FRUIT e na Holanda </a:t>
            </a:r>
          </a:p>
        </p:txBody>
      </p:sp>
      <p:sp>
        <p:nvSpPr>
          <p:cNvPr id="20" name="Triângulo isósceles 19">
            <a:hlinkClick r:id="" action="ppaction://hlinkshowjump?jump=nextslide"/>
          </p:cNvPr>
          <p:cNvSpPr/>
          <p:nvPr/>
        </p:nvSpPr>
        <p:spPr>
          <a:xfrm rot="5400000" flipH="1">
            <a:off x="8532813" y="33335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Triângulo isósceles 22">
            <a:hlinkClick r:id="" action="ppaction://hlinkshowjump?jump=previousslide"/>
          </p:cNvPr>
          <p:cNvSpPr/>
          <p:nvPr/>
        </p:nvSpPr>
        <p:spPr>
          <a:xfrm rot="16200000">
            <a:off x="8101013" y="33335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5" name="Imagem 24" descr="lamot-08.jpg"/>
          <p:cNvPicPr>
            <a:picLocks noChangeAspect="1"/>
          </p:cNvPicPr>
          <p:nvPr/>
        </p:nvPicPr>
        <p:blipFill>
          <a:blip r:embed="rId3" cstate="print"/>
          <a:srcRect l="11564"/>
          <a:stretch>
            <a:fillRect/>
          </a:stretch>
        </p:blipFill>
        <p:spPr>
          <a:xfrm>
            <a:off x="319350" y="2330164"/>
            <a:ext cx="2397094" cy="2037207"/>
          </a:xfrm>
          <a:prstGeom prst="rect">
            <a:avLst/>
          </a:prstGeom>
        </p:spPr>
      </p:pic>
      <p:pic>
        <p:nvPicPr>
          <p:cNvPr id="26" name="Imagem 25" descr="lamot-09.jpg"/>
          <p:cNvPicPr>
            <a:picLocks noChangeAspect="1"/>
          </p:cNvPicPr>
          <p:nvPr/>
        </p:nvPicPr>
        <p:blipFill>
          <a:blip r:embed="rId4" cstate="print"/>
          <a:srcRect l="693" t="3705" r="14625" b="2287"/>
          <a:stretch>
            <a:fillRect/>
          </a:stretch>
        </p:blipFill>
        <p:spPr>
          <a:xfrm>
            <a:off x="2515085" y="2330179"/>
            <a:ext cx="2445779" cy="2036354"/>
          </a:xfrm>
          <a:prstGeom prst="rect">
            <a:avLst/>
          </a:prstGeom>
        </p:spPr>
      </p:pic>
      <p:pic>
        <p:nvPicPr>
          <p:cNvPr id="34" name="Imagem 33" descr="lamot-11.jpg"/>
          <p:cNvPicPr>
            <a:picLocks noChangeAspect="1"/>
          </p:cNvPicPr>
          <p:nvPr/>
        </p:nvPicPr>
        <p:blipFill>
          <a:blip r:embed="rId5" cstate="print"/>
          <a:srcRect l="7176" t="2022" r="9239" b="6137"/>
          <a:stretch>
            <a:fillRect/>
          </a:stretch>
        </p:blipFill>
        <p:spPr>
          <a:xfrm>
            <a:off x="4747334" y="2330500"/>
            <a:ext cx="2448272" cy="2017557"/>
          </a:xfrm>
          <a:prstGeom prst="rect">
            <a:avLst/>
          </a:prstGeom>
        </p:spPr>
      </p:pic>
      <p:pic>
        <p:nvPicPr>
          <p:cNvPr id="35" name="Imagem 34" descr="lamot-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4418396"/>
            <a:ext cx="913960" cy="1818916"/>
          </a:xfrm>
          <a:prstGeom prst="rect">
            <a:avLst/>
          </a:prstGeom>
        </p:spPr>
      </p:pic>
      <p:sp>
        <p:nvSpPr>
          <p:cNvPr id="36" name="Retângulo 5"/>
          <p:cNvSpPr>
            <a:spLocks noChangeArrowheads="1"/>
          </p:cNvSpPr>
          <p:nvPr/>
        </p:nvSpPr>
        <p:spPr bwMode="auto">
          <a:xfrm>
            <a:off x="4499992" y="4634420"/>
            <a:ext cx="2664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dirty="0" smtClean="0"/>
              <a:t>Ganharam o maior prêmio do Design mundial </a:t>
            </a:r>
            <a:endParaRPr lang="pt-BR" sz="1600" dirty="0"/>
          </a:p>
        </p:txBody>
      </p:sp>
      <p:pic>
        <p:nvPicPr>
          <p:cNvPr id="21" name="Imagem 11" descr="EXI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8"/>
          <p:cNvSpPr/>
          <p:nvPr/>
        </p:nvSpPr>
        <p:spPr>
          <a:xfrm>
            <a:off x="539750" y="414427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684213" y="231031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Modelos Tridimensionais (LAMOT) 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755650" y="956177"/>
            <a:ext cx="6984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Linha Design para Sustentabilidade e Tecnologias </a:t>
            </a:r>
            <a:r>
              <a:rPr lang="pt-BR" sz="1600" b="1" dirty="0" err="1" smtClean="0">
                <a:solidFill>
                  <a:srgbClr val="002060"/>
                </a:solidFill>
              </a:rPr>
              <a:t>Assistivas</a:t>
            </a:r>
            <a:endParaRPr lang="pt-BR" sz="1600" b="1" dirty="0" smtClean="0">
              <a:solidFill>
                <a:srgbClr val="002060"/>
              </a:solidFill>
            </a:endParaRPr>
          </a:p>
        </p:txBody>
      </p:sp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1187624" y="1388225"/>
            <a:ext cx="3744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Design para Sustentabilidade</a:t>
            </a:r>
          </a:p>
        </p:txBody>
      </p:sp>
      <p:sp>
        <p:nvSpPr>
          <p:cNvPr id="17" name="Elipse 16"/>
          <p:cNvSpPr/>
          <p:nvPr/>
        </p:nvSpPr>
        <p:spPr>
          <a:xfrm>
            <a:off x="836787" y="1424738"/>
            <a:ext cx="287337" cy="288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CaixaDeTexto 21"/>
          <p:cNvSpPr txBox="1">
            <a:spLocks noChangeArrowheads="1"/>
          </p:cNvSpPr>
          <p:nvPr/>
        </p:nvSpPr>
        <p:spPr bwMode="auto">
          <a:xfrm>
            <a:off x="755824" y="1388225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1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2" name="Retângulo 5"/>
          <p:cNvSpPr>
            <a:spLocks noChangeArrowheads="1"/>
          </p:cNvSpPr>
          <p:nvPr/>
        </p:nvSpPr>
        <p:spPr bwMode="auto">
          <a:xfrm>
            <a:off x="1259632" y="1739553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Embalagens sustentáveis desenvolvidas pelo INT para morango e palmito de pupunha entregues aos produtores de Minas, </a:t>
            </a:r>
            <a:r>
              <a:rPr lang="pt-BR" sz="1200" dirty="0" err="1" smtClean="0"/>
              <a:t>Hortifruti</a:t>
            </a:r>
            <a:r>
              <a:rPr lang="pt-BR" sz="1200" dirty="0" smtClean="0"/>
              <a:t> e Paraná</a:t>
            </a:r>
          </a:p>
        </p:txBody>
      </p:sp>
      <p:pic>
        <p:nvPicPr>
          <p:cNvPr id="19" name="Imagem 18" descr="lamot-13.jpg"/>
          <p:cNvPicPr>
            <a:picLocks noChangeAspect="1"/>
          </p:cNvPicPr>
          <p:nvPr/>
        </p:nvPicPr>
        <p:blipFill>
          <a:blip r:embed="rId2" cstate="print"/>
          <a:srcRect r="1645"/>
          <a:stretch>
            <a:fillRect/>
          </a:stretch>
        </p:blipFill>
        <p:spPr>
          <a:xfrm>
            <a:off x="350104" y="2545978"/>
            <a:ext cx="2134476" cy="2895600"/>
          </a:xfrm>
          <a:prstGeom prst="rect">
            <a:avLst/>
          </a:prstGeom>
        </p:spPr>
      </p:pic>
      <p:pic>
        <p:nvPicPr>
          <p:cNvPr id="21" name="Imagem 20" descr="lamot-14.jpg"/>
          <p:cNvPicPr>
            <a:picLocks noChangeAspect="1"/>
          </p:cNvPicPr>
          <p:nvPr/>
        </p:nvPicPr>
        <p:blipFill>
          <a:blip r:embed="rId3" cstate="print"/>
          <a:srcRect l="2327" r="3318"/>
          <a:stretch>
            <a:fillRect/>
          </a:stretch>
        </p:blipFill>
        <p:spPr>
          <a:xfrm>
            <a:off x="2610138" y="2545978"/>
            <a:ext cx="2047664" cy="2895600"/>
          </a:xfrm>
          <a:prstGeom prst="rect">
            <a:avLst/>
          </a:prstGeom>
        </p:spPr>
      </p:pic>
      <p:pic>
        <p:nvPicPr>
          <p:cNvPr id="27" name="Imagem 26" descr="lamot-15.jpg"/>
          <p:cNvPicPr>
            <a:picLocks noChangeAspect="1"/>
          </p:cNvPicPr>
          <p:nvPr/>
        </p:nvPicPr>
        <p:blipFill>
          <a:blip r:embed="rId4" cstate="print"/>
          <a:srcRect l="9496" r="18142"/>
          <a:stretch>
            <a:fillRect/>
          </a:stretch>
        </p:blipFill>
        <p:spPr>
          <a:xfrm>
            <a:off x="4801818" y="2545978"/>
            <a:ext cx="1570382" cy="2895600"/>
          </a:xfrm>
          <a:prstGeom prst="rect">
            <a:avLst/>
          </a:prstGeom>
        </p:spPr>
      </p:pic>
      <p:pic>
        <p:nvPicPr>
          <p:cNvPr id="28" name="Imagem 27" descr="lamot-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5" y="2363577"/>
            <a:ext cx="2088232" cy="1569479"/>
          </a:xfrm>
          <a:prstGeom prst="rect">
            <a:avLst/>
          </a:prstGeom>
        </p:spPr>
      </p:pic>
      <p:pic>
        <p:nvPicPr>
          <p:cNvPr id="29" name="Imagem 28" descr="lamot-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5" y="4001418"/>
            <a:ext cx="2088232" cy="1569479"/>
          </a:xfrm>
          <a:prstGeom prst="rect">
            <a:avLst/>
          </a:prstGeom>
        </p:spPr>
      </p:pic>
      <p:sp>
        <p:nvSpPr>
          <p:cNvPr id="30" name="Triângulo isósceles 29">
            <a:hlinkClick r:id="" action="ppaction://hlinkshowjump?jump=nextslide"/>
          </p:cNvPr>
          <p:cNvSpPr/>
          <p:nvPr/>
        </p:nvSpPr>
        <p:spPr>
          <a:xfrm rot="5400000" flipH="1">
            <a:off x="8532813" y="32901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Triângulo isósceles 30">
            <a:hlinkClick r:id="" action="ppaction://hlinkshowjump?jump=previousslide"/>
          </p:cNvPr>
          <p:cNvSpPr/>
          <p:nvPr/>
        </p:nvSpPr>
        <p:spPr>
          <a:xfrm rot="16200000">
            <a:off x="8101013" y="32901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3" name="Imagem 11" descr="EXIT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ângulo 19"/>
          <p:cNvSpPr/>
          <p:nvPr/>
        </p:nvSpPr>
        <p:spPr>
          <a:xfrm>
            <a:off x="539750" y="414427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684213" y="231031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Modelos Tridimensionais (LAMOT) 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755650" y="900589"/>
            <a:ext cx="6984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Linha Design para Sustentabilidade e Tecnologias </a:t>
            </a:r>
            <a:r>
              <a:rPr lang="pt-BR" sz="1600" b="1" dirty="0" err="1" smtClean="0">
                <a:solidFill>
                  <a:srgbClr val="002060"/>
                </a:solidFill>
              </a:rPr>
              <a:t>Assistivas</a:t>
            </a:r>
            <a:endParaRPr lang="pt-BR" sz="1600" b="1" dirty="0" smtClean="0">
              <a:solidFill>
                <a:srgbClr val="002060"/>
              </a:solidFill>
            </a:endParaRPr>
          </a:p>
        </p:txBody>
      </p:sp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1187624" y="1332637"/>
            <a:ext cx="3744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Tecnologias </a:t>
            </a:r>
            <a:r>
              <a:rPr lang="pt-BR" sz="1600" dirty="0" err="1" smtClean="0">
                <a:solidFill>
                  <a:srgbClr val="002060"/>
                </a:solidFill>
              </a:rPr>
              <a:t>Assistivas</a:t>
            </a:r>
            <a:endParaRPr lang="pt-BR" sz="1600" dirty="0" smtClean="0">
              <a:solidFill>
                <a:srgbClr val="00206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836787" y="1369150"/>
            <a:ext cx="287337" cy="288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CaixaDeTexto 21"/>
          <p:cNvSpPr txBox="1">
            <a:spLocks noChangeArrowheads="1"/>
          </p:cNvSpPr>
          <p:nvPr/>
        </p:nvSpPr>
        <p:spPr bwMode="auto">
          <a:xfrm>
            <a:off x="755824" y="1332637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2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9" name="Retângulo 5"/>
          <p:cNvSpPr>
            <a:spLocks noChangeArrowheads="1"/>
          </p:cNvSpPr>
          <p:nvPr/>
        </p:nvSpPr>
        <p:spPr bwMode="auto">
          <a:xfrm>
            <a:off x="1187624" y="1743199"/>
            <a:ext cx="48245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Projetos para pessoa com deficiência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Projeto de equipamento médico hospitalar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Projeto de equipamento para </a:t>
            </a:r>
            <a:r>
              <a:rPr lang="pt-BR" sz="1600" dirty="0" err="1" smtClean="0">
                <a:solidFill>
                  <a:srgbClr val="002060"/>
                </a:solidFill>
              </a:rPr>
              <a:t>Paradesporto</a:t>
            </a:r>
            <a:endParaRPr lang="pt-BR" sz="16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pt-BR" sz="16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NuTA</a:t>
            </a:r>
            <a:r>
              <a:rPr lang="pt-BR" sz="1600" dirty="0" smtClean="0">
                <a:solidFill>
                  <a:srgbClr val="002060"/>
                </a:solidFill>
              </a:rPr>
              <a:t> - Núcleo de Tecnologias </a:t>
            </a:r>
            <a:r>
              <a:rPr lang="pt-BR" sz="1600" dirty="0" err="1" smtClean="0">
                <a:solidFill>
                  <a:srgbClr val="002060"/>
                </a:solidFill>
              </a:rPr>
              <a:t>Assistivas</a:t>
            </a:r>
            <a:r>
              <a:rPr lang="pt-BR" sz="1600" dirty="0" smtClean="0">
                <a:solidFill>
                  <a:srgbClr val="002060"/>
                </a:solidFill>
              </a:rPr>
              <a:t/>
            </a:r>
            <a:br>
              <a:rPr lang="pt-BR" sz="1600" dirty="0" smtClean="0">
                <a:solidFill>
                  <a:srgbClr val="002060"/>
                </a:solidFill>
              </a:rPr>
            </a:br>
            <a:r>
              <a:rPr lang="pt-BR" sz="1600" dirty="0" smtClean="0">
                <a:solidFill>
                  <a:srgbClr val="002060"/>
                </a:solidFill>
              </a:rPr>
              <a:t>Selecionado pelo MCTI como um dos </a:t>
            </a:r>
            <a:br>
              <a:rPr lang="pt-BR" sz="1600" dirty="0" smtClean="0">
                <a:solidFill>
                  <a:srgbClr val="002060"/>
                </a:solidFill>
              </a:rPr>
            </a:br>
            <a:r>
              <a:rPr lang="pt-BR" sz="1600" dirty="0" smtClean="0">
                <a:solidFill>
                  <a:srgbClr val="002060"/>
                </a:solidFill>
              </a:rPr>
              <a:t>núcleos de desenvolvimento de novas tecnologias</a:t>
            </a:r>
          </a:p>
        </p:txBody>
      </p:sp>
      <p:sp>
        <p:nvSpPr>
          <p:cNvPr id="22" name="Retângulo 5"/>
          <p:cNvSpPr>
            <a:spLocks noChangeArrowheads="1"/>
          </p:cNvSpPr>
          <p:nvPr/>
        </p:nvSpPr>
        <p:spPr bwMode="auto">
          <a:xfrm>
            <a:off x="2411760" y="5559623"/>
            <a:ext cx="18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Cadeira hospitalar (em desenvolvimento)</a:t>
            </a:r>
          </a:p>
        </p:txBody>
      </p:sp>
      <p:pic>
        <p:nvPicPr>
          <p:cNvPr id="20" name="Imagem 19" descr="lamot-05.jpg"/>
          <p:cNvPicPr>
            <a:picLocks noChangeAspect="1"/>
          </p:cNvPicPr>
          <p:nvPr/>
        </p:nvPicPr>
        <p:blipFill>
          <a:blip r:embed="rId2" cstate="print"/>
          <a:srcRect l="4504" t="963" r="2044" b="2026"/>
          <a:stretch>
            <a:fillRect/>
          </a:stretch>
        </p:blipFill>
        <p:spPr>
          <a:xfrm>
            <a:off x="251520" y="3687415"/>
            <a:ext cx="1672092" cy="1814398"/>
          </a:xfrm>
          <a:prstGeom prst="rect">
            <a:avLst/>
          </a:prstGeom>
        </p:spPr>
      </p:pic>
      <p:pic>
        <p:nvPicPr>
          <p:cNvPr id="23" name="Imagem 22" descr="lamot-06.jpg"/>
          <p:cNvPicPr>
            <a:picLocks noChangeAspect="1"/>
          </p:cNvPicPr>
          <p:nvPr/>
        </p:nvPicPr>
        <p:blipFill>
          <a:blip r:embed="rId3" cstate="print"/>
          <a:srcRect l="4288" t="3314" r="3527" b="5551"/>
          <a:stretch>
            <a:fillRect/>
          </a:stretch>
        </p:blipFill>
        <p:spPr>
          <a:xfrm>
            <a:off x="2411760" y="3703077"/>
            <a:ext cx="1368152" cy="1749962"/>
          </a:xfrm>
          <a:prstGeom prst="rect">
            <a:avLst/>
          </a:prstGeom>
        </p:spPr>
      </p:pic>
      <p:pic>
        <p:nvPicPr>
          <p:cNvPr id="24" name="Imagem 23" descr="lamot-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687415"/>
            <a:ext cx="2736304" cy="1999236"/>
          </a:xfrm>
          <a:prstGeom prst="rect">
            <a:avLst/>
          </a:prstGeom>
        </p:spPr>
      </p:pic>
      <p:sp>
        <p:nvSpPr>
          <p:cNvPr id="25" name="Retângulo 5"/>
          <p:cNvSpPr>
            <a:spLocks noChangeArrowheads="1"/>
          </p:cNvSpPr>
          <p:nvPr/>
        </p:nvSpPr>
        <p:spPr bwMode="auto">
          <a:xfrm>
            <a:off x="7020272" y="4161854"/>
            <a:ext cx="19077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Sistema para atendimento</a:t>
            </a:r>
            <a:br>
              <a:rPr lang="pt-BR" sz="1200" dirty="0" smtClean="0"/>
            </a:br>
            <a:r>
              <a:rPr lang="pt-BR" sz="1200" dirty="0" smtClean="0"/>
              <a:t>ambulatorial em campo </a:t>
            </a:r>
          </a:p>
          <a:p>
            <a:pPr>
              <a:defRPr/>
            </a:pPr>
            <a:r>
              <a:rPr lang="pt-BR" sz="1200" dirty="0" smtClean="0"/>
              <a:t>(em desenvolvimento)</a:t>
            </a:r>
          </a:p>
        </p:txBody>
      </p:sp>
      <p:sp>
        <p:nvSpPr>
          <p:cNvPr id="26" name="Retângulo 5"/>
          <p:cNvSpPr>
            <a:spLocks noChangeArrowheads="1"/>
          </p:cNvSpPr>
          <p:nvPr/>
        </p:nvSpPr>
        <p:spPr bwMode="auto">
          <a:xfrm>
            <a:off x="251520" y="5559623"/>
            <a:ext cx="2232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Cadeira para rúgbi </a:t>
            </a:r>
            <a:br>
              <a:rPr lang="pt-BR" sz="1200" dirty="0" smtClean="0"/>
            </a:br>
            <a:r>
              <a:rPr lang="pt-BR" sz="1200" dirty="0" err="1" smtClean="0"/>
              <a:t>infanto</a:t>
            </a:r>
            <a:r>
              <a:rPr lang="pt-BR" sz="1200" dirty="0" smtClean="0"/>
              <a:t> juvenil </a:t>
            </a:r>
          </a:p>
        </p:txBody>
      </p:sp>
      <p:sp>
        <p:nvSpPr>
          <p:cNvPr id="33" name="Retângulo 5"/>
          <p:cNvSpPr>
            <a:spLocks noChangeArrowheads="1"/>
          </p:cNvSpPr>
          <p:nvPr/>
        </p:nvSpPr>
        <p:spPr bwMode="auto">
          <a:xfrm>
            <a:off x="4283968" y="5703639"/>
            <a:ext cx="2520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dirty="0" smtClean="0"/>
              <a:t> Base de lançamento de peso</a:t>
            </a:r>
          </a:p>
        </p:txBody>
      </p:sp>
      <p:sp>
        <p:nvSpPr>
          <p:cNvPr id="30" name="Triângulo isósceles 29">
            <a:hlinkClick r:id="" action="ppaction://hlinkshowjump?jump=nextslide"/>
          </p:cNvPr>
          <p:cNvSpPr/>
          <p:nvPr/>
        </p:nvSpPr>
        <p:spPr>
          <a:xfrm rot="5400000" flipH="1">
            <a:off x="8532813" y="33335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Triângulo isósceles 30">
            <a:hlinkClick r:id="" action="ppaction://hlinkshowjump?jump=previousslide"/>
          </p:cNvPr>
          <p:cNvSpPr/>
          <p:nvPr/>
        </p:nvSpPr>
        <p:spPr>
          <a:xfrm rot="16200000">
            <a:off x="8101013" y="333351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7" name="Imagem 11" descr="EXIT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ângulo 20"/>
          <p:cNvSpPr/>
          <p:nvPr/>
        </p:nvSpPr>
        <p:spPr>
          <a:xfrm>
            <a:off x="539750" y="414427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684213" y="231031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Modelos Tridimensionais (LAMOT) 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755650" y="959823"/>
            <a:ext cx="69847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</a:rPr>
              <a:t>Linha Design para Sustentabilidade e Tecnologias </a:t>
            </a:r>
            <a:r>
              <a:rPr lang="pt-BR" sz="1600" b="1" dirty="0" err="1" smtClean="0">
                <a:solidFill>
                  <a:srgbClr val="002060"/>
                </a:solidFill>
              </a:rPr>
              <a:t>Assistivas</a:t>
            </a:r>
            <a:endParaRPr lang="pt-BR" sz="1600" b="1" dirty="0" smtClean="0">
              <a:solidFill>
                <a:srgbClr val="002060"/>
              </a:solidFill>
            </a:endParaRPr>
          </a:p>
        </p:txBody>
      </p:sp>
      <p:sp>
        <p:nvSpPr>
          <p:cNvPr id="14" name="Retângulo 5"/>
          <p:cNvSpPr>
            <a:spLocks noChangeArrowheads="1"/>
          </p:cNvSpPr>
          <p:nvPr/>
        </p:nvSpPr>
        <p:spPr bwMode="auto">
          <a:xfrm>
            <a:off x="1187624" y="1391871"/>
            <a:ext cx="3744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>
                <a:solidFill>
                  <a:srgbClr val="002060"/>
                </a:solidFill>
              </a:rPr>
              <a:t>Tecnologias </a:t>
            </a:r>
            <a:r>
              <a:rPr lang="pt-BR" sz="1600" dirty="0" err="1" smtClean="0">
                <a:solidFill>
                  <a:srgbClr val="002060"/>
                </a:solidFill>
              </a:rPr>
              <a:t>Assistivas</a:t>
            </a:r>
            <a:endParaRPr lang="pt-BR" sz="1600" dirty="0" smtClean="0">
              <a:solidFill>
                <a:srgbClr val="00206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836787" y="1428384"/>
            <a:ext cx="287337" cy="288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CaixaDeTexto 21"/>
          <p:cNvSpPr txBox="1">
            <a:spLocks noChangeArrowheads="1"/>
          </p:cNvSpPr>
          <p:nvPr/>
        </p:nvSpPr>
        <p:spPr bwMode="auto">
          <a:xfrm>
            <a:off x="755824" y="1391871"/>
            <a:ext cx="43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2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28" name="Triângulo isósceles 27">
            <a:hlinkClick r:id="" action="ppaction://hlinkshowjump?jump=previousslide"/>
          </p:cNvPr>
          <p:cNvSpPr/>
          <p:nvPr/>
        </p:nvSpPr>
        <p:spPr>
          <a:xfrm rot="16200000">
            <a:off x="8605143" y="332657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" name="Retângulo 5"/>
          <p:cNvSpPr>
            <a:spLocks noChangeArrowheads="1"/>
          </p:cNvSpPr>
          <p:nvPr/>
        </p:nvSpPr>
        <p:spPr bwMode="auto">
          <a:xfrm>
            <a:off x="1259632" y="1700808"/>
            <a:ext cx="7128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200" b="1" dirty="0" smtClean="0"/>
              <a:t> Colete para um menino com paralisia cerebral e sem tônus muscular</a:t>
            </a:r>
          </a:p>
        </p:txBody>
      </p:sp>
      <p:pic>
        <p:nvPicPr>
          <p:cNvPr id="30" name="Imagem 29" descr="lamot-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3027" y="2276872"/>
            <a:ext cx="2496278" cy="1876158"/>
          </a:xfrm>
          <a:prstGeom prst="rect">
            <a:avLst/>
          </a:prstGeom>
        </p:spPr>
      </p:pic>
      <p:pic>
        <p:nvPicPr>
          <p:cNvPr id="31" name="Imagem 30" descr="lamot-19.jpg"/>
          <p:cNvPicPr>
            <a:picLocks noChangeAspect="1"/>
          </p:cNvPicPr>
          <p:nvPr/>
        </p:nvPicPr>
        <p:blipFill>
          <a:blip r:embed="rId3" cstate="print"/>
          <a:srcRect l="7612" t="13047" r="3623" b="15195"/>
          <a:stretch>
            <a:fillRect/>
          </a:stretch>
        </p:blipFill>
        <p:spPr>
          <a:xfrm>
            <a:off x="3563888" y="4221088"/>
            <a:ext cx="3528392" cy="1584176"/>
          </a:xfrm>
          <a:prstGeom prst="rect">
            <a:avLst/>
          </a:prstGeom>
        </p:spPr>
      </p:pic>
      <p:pic>
        <p:nvPicPr>
          <p:cNvPr id="32" name="Imagem 31" descr="lamot-20.jpg"/>
          <p:cNvPicPr>
            <a:picLocks noChangeAspect="1"/>
          </p:cNvPicPr>
          <p:nvPr/>
        </p:nvPicPr>
        <p:blipFill>
          <a:blip r:embed="rId4" cstate="print"/>
          <a:srcRect t="8209" b="6656"/>
          <a:stretch>
            <a:fillRect/>
          </a:stretch>
        </p:blipFill>
        <p:spPr>
          <a:xfrm>
            <a:off x="813027" y="4221088"/>
            <a:ext cx="2520280" cy="1584176"/>
          </a:xfrm>
          <a:prstGeom prst="rect">
            <a:avLst/>
          </a:prstGeom>
        </p:spPr>
      </p:pic>
      <p:pic>
        <p:nvPicPr>
          <p:cNvPr id="34" name="Imagem 33" descr="lamot-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331" y="2276872"/>
            <a:ext cx="2496277" cy="1872208"/>
          </a:xfrm>
          <a:prstGeom prst="rect">
            <a:avLst/>
          </a:prstGeom>
        </p:spPr>
      </p:pic>
      <p:sp>
        <p:nvSpPr>
          <p:cNvPr id="35" name="Retângulo 5"/>
          <p:cNvSpPr>
            <a:spLocks noChangeArrowheads="1"/>
          </p:cNvSpPr>
          <p:nvPr/>
        </p:nvSpPr>
        <p:spPr bwMode="auto">
          <a:xfrm>
            <a:off x="6156176" y="2636912"/>
            <a:ext cx="26642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/>
              <a:t>Pela primeira vez no mundo um produto para deficiente participa de um desfile de modas</a:t>
            </a:r>
          </a:p>
        </p:txBody>
      </p:sp>
      <p:sp>
        <p:nvSpPr>
          <p:cNvPr id="36" name="Retângulo 5"/>
          <p:cNvSpPr>
            <a:spLocks noChangeArrowheads="1"/>
          </p:cNvSpPr>
          <p:nvPr/>
        </p:nvSpPr>
        <p:spPr bwMode="auto">
          <a:xfrm>
            <a:off x="7164288" y="4437112"/>
            <a:ext cx="1728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 smtClean="0"/>
              <a:t>São Paulo Fashion </a:t>
            </a:r>
            <a:r>
              <a:rPr lang="pt-BR" sz="1600" dirty="0" err="1" smtClean="0"/>
              <a:t>Week</a:t>
            </a:r>
            <a:r>
              <a:rPr lang="pt-BR" sz="1600" dirty="0" smtClean="0"/>
              <a:t> 2010 - </a:t>
            </a:r>
            <a:r>
              <a:rPr lang="pt-BR" sz="1600" dirty="0" err="1" smtClean="0"/>
              <a:t>OEstudio</a:t>
            </a:r>
            <a:endParaRPr lang="pt-BR" sz="1600" dirty="0" smtClean="0"/>
          </a:p>
        </p:txBody>
      </p:sp>
      <p:pic>
        <p:nvPicPr>
          <p:cNvPr id="20" name="Imagem 11" descr="EXIT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9788" y="5732661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8"/>
          <p:cNvSpPr/>
          <p:nvPr/>
        </p:nvSpPr>
        <p:spPr>
          <a:xfrm>
            <a:off x="539750" y="414427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684213" y="231031"/>
            <a:ext cx="741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kern="0" dirty="0" smtClean="0">
                <a:solidFill>
                  <a:srgbClr val="002060"/>
                </a:solidFill>
                <a:cs typeface="+mn-cs"/>
              </a:rPr>
              <a:t>Laboratório de Modelos Tridimensionais (LAMOT) </a:t>
            </a:r>
            <a:endParaRPr lang="pt-BR" sz="2400" dirty="0">
              <a:solidFill>
                <a:srgbClr val="002060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0" y="47484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" name="Imagem 12" descr="EXI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684213" y="241484"/>
            <a:ext cx="5615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kern="0" dirty="0" smtClean="0">
                <a:solidFill>
                  <a:srgbClr val="002060"/>
                </a:solidFill>
                <a:cs typeface="+mn-cs"/>
              </a:rPr>
              <a:t>Laboratório de Catálise (LACAT)</a:t>
            </a:r>
          </a:p>
        </p:txBody>
      </p:sp>
      <p:sp>
        <p:nvSpPr>
          <p:cNvPr id="7" name="Triângulo isósceles 6">
            <a:hlinkClick r:id="" action="ppaction://hlinkshowjump?jump=nextslide"/>
          </p:cNvPr>
          <p:cNvSpPr/>
          <p:nvPr/>
        </p:nvSpPr>
        <p:spPr>
          <a:xfrm rot="5400000" flipH="1">
            <a:off x="8532813" y="40340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610865" y="998736"/>
            <a:ext cx="388912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Atividades em </a:t>
            </a:r>
            <a:r>
              <a:rPr lang="pt-BR" sz="1600" b="1" dirty="0" err="1" smtClean="0">
                <a:solidFill>
                  <a:srgbClr val="002060"/>
                </a:solidFill>
              </a:rPr>
              <a:t>P&amp;D</a:t>
            </a:r>
            <a:endParaRPr lang="pt-BR" sz="1600" b="1" dirty="0" smtClean="0">
              <a:solidFill>
                <a:srgbClr val="002060"/>
              </a:solidFill>
            </a:endParaRP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Desenvolvimento de novos catalisadores e processos inovadores.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Aperfeiçoamento e atualização dos processos comerciais.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Coleta e análise de informações técnicas para apoiar a indústria nos processos decisórios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9" name="Retângulo 5"/>
          <p:cNvSpPr>
            <a:spLocks noChangeArrowheads="1"/>
          </p:cNvSpPr>
          <p:nvPr/>
        </p:nvSpPr>
        <p:spPr bwMode="auto">
          <a:xfrm>
            <a:off x="610865" y="3441779"/>
            <a:ext cx="388912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Pesquisa, desenvolvimento e inovação em áreas estratégicas</a:t>
            </a:r>
            <a:endParaRPr lang="pt-BR" sz="16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 Nanotecnologia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 Hidrogênio e Energias Renováveis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Petróleo, Gás e Petroquímica</a:t>
            </a:r>
          </a:p>
          <a:p>
            <a:pPr marL="144000" indent="-1440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Química Verde</a:t>
            </a:r>
            <a:endParaRPr lang="pt-BR" sz="1600" dirty="0">
              <a:solidFill>
                <a:srgbClr val="002060"/>
              </a:solidFill>
            </a:endParaRPr>
          </a:p>
        </p:txBody>
      </p:sp>
      <p:pic>
        <p:nvPicPr>
          <p:cNvPr id="10" name="Imagem 9" descr="lacat-01.jpg"/>
          <p:cNvPicPr>
            <a:picLocks noChangeAspect="1"/>
          </p:cNvPicPr>
          <p:nvPr/>
        </p:nvPicPr>
        <p:blipFill>
          <a:blip r:embed="rId4" cstate="print"/>
          <a:srcRect t="26470" r="6061"/>
          <a:stretch>
            <a:fillRect/>
          </a:stretch>
        </p:blipFill>
        <p:spPr>
          <a:xfrm>
            <a:off x="4499992" y="1246683"/>
            <a:ext cx="2133010" cy="1547735"/>
          </a:xfrm>
          <a:prstGeom prst="rect">
            <a:avLst/>
          </a:prstGeom>
        </p:spPr>
      </p:pic>
      <p:pic>
        <p:nvPicPr>
          <p:cNvPr id="11" name="Imagem 10" descr="lacat-02.jpg"/>
          <p:cNvPicPr>
            <a:picLocks noChangeAspect="1"/>
          </p:cNvPicPr>
          <p:nvPr/>
        </p:nvPicPr>
        <p:blipFill>
          <a:blip r:embed="rId5" cstate="print"/>
          <a:srcRect r="4970"/>
          <a:stretch>
            <a:fillRect/>
          </a:stretch>
        </p:blipFill>
        <p:spPr>
          <a:xfrm>
            <a:off x="6732240" y="1246683"/>
            <a:ext cx="2267744" cy="1552253"/>
          </a:xfrm>
          <a:prstGeom prst="rect">
            <a:avLst/>
          </a:prstGeom>
        </p:spPr>
      </p:pic>
      <p:pic>
        <p:nvPicPr>
          <p:cNvPr id="13" name="Imagem 12" descr="lacat-04.jpg"/>
          <p:cNvPicPr>
            <a:picLocks noChangeAspect="1"/>
          </p:cNvPicPr>
          <p:nvPr/>
        </p:nvPicPr>
        <p:blipFill>
          <a:blip r:embed="rId6" cstate="print"/>
          <a:srcRect l="5392" r="8316"/>
          <a:stretch>
            <a:fillRect/>
          </a:stretch>
        </p:blipFill>
        <p:spPr>
          <a:xfrm>
            <a:off x="4499992" y="3400669"/>
            <a:ext cx="2160240" cy="1552254"/>
          </a:xfrm>
          <a:prstGeom prst="rect">
            <a:avLst/>
          </a:prstGeom>
        </p:spPr>
      </p:pic>
      <p:pic>
        <p:nvPicPr>
          <p:cNvPr id="12" name="Imagem 11" descr="lacat-03.jpg"/>
          <p:cNvPicPr>
            <a:picLocks noChangeAspect="1"/>
          </p:cNvPicPr>
          <p:nvPr/>
        </p:nvPicPr>
        <p:blipFill>
          <a:blip r:embed="rId7" cstate="print"/>
          <a:srcRect r="-279"/>
          <a:stretch>
            <a:fillRect/>
          </a:stretch>
        </p:blipFill>
        <p:spPr>
          <a:xfrm>
            <a:off x="6732240" y="3400669"/>
            <a:ext cx="2267744" cy="15585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9750" y="474846"/>
            <a:ext cx="119063" cy="11906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4213" y="241484"/>
            <a:ext cx="5832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kern="0" dirty="0" smtClean="0">
                <a:solidFill>
                  <a:srgbClr val="002060"/>
                </a:solidFill>
                <a:cs typeface="+mn-cs"/>
              </a:rPr>
              <a:t>Laboratório de Catálise (LACAT)</a:t>
            </a:r>
          </a:p>
        </p:txBody>
      </p:sp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610865" y="998736"/>
            <a:ext cx="388912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44000">
              <a:spcAft>
                <a:spcPts val="1200"/>
              </a:spcAft>
            </a:pPr>
            <a:r>
              <a:rPr lang="pt-BR" sz="1600" b="1" dirty="0" smtClean="0">
                <a:solidFill>
                  <a:srgbClr val="002060"/>
                </a:solidFill>
              </a:rPr>
              <a:t>Interesses em </a:t>
            </a:r>
            <a:r>
              <a:rPr lang="pt-BR" sz="1600" b="1" dirty="0" err="1" smtClean="0">
                <a:solidFill>
                  <a:srgbClr val="002060"/>
                </a:solidFill>
              </a:rPr>
              <a:t>P&amp;D</a:t>
            </a:r>
            <a:endParaRPr lang="pt-BR" sz="1600" b="1" dirty="0" smtClean="0">
              <a:solidFill>
                <a:srgbClr val="002060"/>
              </a:solidFill>
            </a:endParaRP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Produção de Hidrogênio a partir de renováveis (etanol, glicerol, bio-óleo) para células a combustível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Combustíveis alternativos (querosene de aviação “verde”)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Combustíveis sintéticos do gás natural ou do CO</a:t>
            </a:r>
            <a:r>
              <a:rPr lang="pt-BR" sz="1600" baseline="-25000" dirty="0" smtClean="0">
                <a:solidFill>
                  <a:srgbClr val="002060"/>
                </a:solidFill>
              </a:rPr>
              <a:t>2</a:t>
            </a:r>
            <a:r>
              <a:rPr lang="pt-BR" sz="1600" dirty="0" smtClean="0">
                <a:solidFill>
                  <a:srgbClr val="002060"/>
                </a:solidFill>
              </a:rPr>
              <a:t> (Tecnologia GTL)</a:t>
            </a:r>
          </a:p>
          <a:p>
            <a:pPr marL="144000" indent="-1440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1600" dirty="0" smtClean="0">
                <a:solidFill>
                  <a:srgbClr val="002060"/>
                </a:solidFill>
              </a:rPr>
              <a:t>Químicos a partir de renováveis (etanol, açúcares C</a:t>
            </a:r>
            <a:r>
              <a:rPr lang="pt-BR" sz="1600" baseline="-25000" dirty="0" smtClean="0">
                <a:solidFill>
                  <a:srgbClr val="002060"/>
                </a:solidFill>
              </a:rPr>
              <a:t>5</a:t>
            </a:r>
            <a:r>
              <a:rPr lang="pt-BR" sz="1600" dirty="0" smtClean="0">
                <a:solidFill>
                  <a:srgbClr val="002060"/>
                </a:solidFill>
              </a:rPr>
              <a:t>/C</a:t>
            </a:r>
            <a:r>
              <a:rPr lang="pt-BR" sz="1600" baseline="-25000" dirty="0" smtClean="0">
                <a:solidFill>
                  <a:srgbClr val="002060"/>
                </a:solidFill>
              </a:rPr>
              <a:t>6</a:t>
            </a:r>
            <a:r>
              <a:rPr lang="pt-BR" sz="1600" dirty="0" smtClean="0">
                <a:solidFill>
                  <a:srgbClr val="002060"/>
                </a:solidFill>
              </a:rPr>
              <a:t>, glicerol)</a:t>
            </a:r>
            <a:endParaRPr lang="pt-BR" sz="1600" dirty="0">
              <a:solidFill>
                <a:srgbClr val="002060"/>
              </a:solidFill>
            </a:endParaRPr>
          </a:p>
        </p:txBody>
      </p:sp>
      <p:pic>
        <p:nvPicPr>
          <p:cNvPr id="12" name="Imagem 11" descr="lacat-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998736"/>
            <a:ext cx="2593468" cy="3855728"/>
          </a:xfrm>
          <a:prstGeom prst="rect">
            <a:avLst/>
          </a:prstGeom>
        </p:spPr>
      </p:pic>
      <p:sp>
        <p:nvSpPr>
          <p:cNvPr id="13" name="Triângulo isósceles 12">
            <a:hlinkClick r:id="" action="ppaction://hlinkshowjump?jump=nextslide"/>
          </p:cNvPr>
          <p:cNvSpPr/>
          <p:nvPr/>
        </p:nvSpPr>
        <p:spPr>
          <a:xfrm rot="5400000" flipH="1">
            <a:off x="8532813" y="40340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Triângulo isósceles 13">
            <a:hlinkClick r:id="" action="ppaction://hlinkshowjump?jump=previousslide"/>
          </p:cNvPr>
          <p:cNvSpPr/>
          <p:nvPr/>
        </p:nvSpPr>
        <p:spPr>
          <a:xfrm rot="16200000">
            <a:off x="8101013" y="403409"/>
            <a:ext cx="287337" cy="28733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9" name="Imagem 12" descr="EXI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750669"/>
            <a:ext cx="374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6423</TotalTime>
  <Words>7284</Words>
  <Application>Microsoft Office PowerPoint</Application>
  <PresentationFormat>Apresentação na tela (4:3)</PresentationFormat>
  <Paragraphs>1222</Paragraphs>
  <Slides>123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123</vt:i4>
      </vt:variant>
    </vt:vector>
  </HeadingPairs>
  <TitlesOfParts>
    <vt:vector size="125" baseType="lpstr">
      <vt:lpstr>Design padrão</vt:lpstr>
      <vt:lpstr>Personalizar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</vt:vector>
  </TitlesOfParts>
  <Company>INT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thalissa.gomes</dc:creator>
  <cp:lastModifiedBy>BRISA</cp:lastModifiedBy>
  <cp:revision>649</cp:revision>
  <dcterms:created xsi:type="dcterms:W3CDTF">2012-08-13T17:55:42Z</dcterms:created>
  <dcterms:modified xsi:type="dcterms:W3CDTF">2014-07-27T14:09:52Z</dcterms:modified>
</cp:coreProperties>
</file>